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38"/>
  </p:notesMasterIdLst>
  <p:sldIdLst>
    <p:sldId id="256" r:id="rId3"/>
    <p:sldId id="273" r:id="rId4"/>
    <p:sldId id="274" r:id="rId5"/>
    <p:sldId id="400" r:id="rId6"/>
    <p:sldId id="275" r:id="rId7"/>
    <p:sldId id="373" r:id="rId8"/>
    <p:sldId id="374" r:id="rId9"/>
    <p:sldId id="382" r:id="rId10"/>
    <p:sldId id="381" r:id="rId11"/>
    <p:sldId id="380" r:id="rId12"/>
    <p:sldId id="379" r:id="rId13"/>
    <p:sldId id="377" r:id="rId14"/>
    <p:sldId id="376" r:id="rId15"/>
    <p:sldId id="408" r:id="rId16"/>
    <p:sldId id="407" r:id="rId17"/>
    <p:sldId id="406" r:id="rId18"/>
    <p:sldId id="383" r:id="rId19"/>
    <p:sldId id="403" r:id="rId20"/>
    <p:sldId id="389" r:id="rId21"/>
    <p:sldId id="288" r:id="rId22"/>
    <p:sldId id="390" r:id="rId23"/>
    <p:sldId id="386" r:id="rId24"/>
    <p:sldId id="387" r:id="rId25"/>
    <p:sldId id="393" r:id="rId26"/>
    <p:sldId id="388" r:id="rId27"/>
    <p:sldId id="394" r:id="rId28"/>
    <p:sldId id="395" r:id="rId29"/>
    <p:sldId id="396" r:id="rId30"/>
    <p:sldId id="397" r:id="rId31"/>
    <p:sldId id="398" r:id="rId32"/>
    <p:sldId id="399" r:id="rId33"/>
    <p:sldId id="391" r:id="rId34"/>
    <p:sldId id="392" r:id="rId35"/>
    <p:sldId id="346" r:id="rId36"/>
    <p:sldId id="404" r:id="rId3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75"/>
    <a:srgbClr val="00ACEA"/>
    <a:srgbClr val="DAD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92"/>
    <p:restoredTop sz="94687"/>
  </p:normalViewPr>
  <p:slideViewPr>
    <p:cSldViewPr snapToGrid="0" snapToObjects="1">
      <p:cViewPr varScale="1">
        <p:scale>
          <a:sx n="55" d="100"/>
          <a:sy n="55" d="100"/>
        </p:scale>
        <p:origin x="996" y="17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DBF44-333A-4EDD-8580-3B9C6DC42C4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9A5BA6DA-704F-4628-93C6-4C15E1478488}">
      <dgm:prSet phldrT="[Texto]"/>
      <dgm:spPr/>
      <dgm:t>
        <a:bodyPr/>
        <a:lstStyle/>
        <a:p>
          <a:r>
            <a:rPr lang="es-ES" dirty="0"/>
            <a:t>1.</a:t>
          </a:r>
          <a:endParaRPr lang="es-CR" dirty="0"/>
        </a:p>
      </dgm:t>
    </dgm:pt>
    <dgm:pt modelId="{605CC120-F8DC-4878-A2F7-EBA5EBB28ED2}" type="parTrans" cxnId="{9B79843B-51C5-4A9B-956F-8B5515AF6139}">
      <dgm:prSet/>
      <dgm:spPr/>
      <dgm:t>
        <a:bodyPr/>
        <a:lstStyle/>
        <a:p>
          <a:endParaRPr lang="es-CR"/>
        </a:p>
      </dgm:t>
    </dgm:pt>
    <dgm:pt modelId="{949A8440-FA49-496A-A79A-DBC5FF6DAB87}" type="sibTrans" cxnId="{9B79843B-51C5-4A9B-956F-8B5515AF6139}">
      <dgm:prSet/>
      <dgm:spPr/>
      <dgm:t>
        <a:bodyPr/>
        <a:lstStyle/>
        <a:p>
          <a:endParaRPr lang="es-CR"/>
        </a:p>
      </dgm:t>
    </dgm:pt>
    <dgm:pt modelId="{A369F109-BBA2-495C-8BEF-06C771104131}">
      <dgm:prSet phldrT="[Texto]"/>
      <dgm:spPr/>
      <dgm:t>
        <a:bodyPr/>
        <a:lstStyle/>
        <a:p>
          <a:r>
            <a:rPr lang="es-ES" dirty="0">
              <a:solidFill>
                <a:srgbClr val="002060"/>
              </a:solidFill>
            </a:rPr>
            <a:t>Debe ser pre-autorizado</a:t>
          </a:r>
          <a:endParaRPr lang="es-CR" dirty="0">
            <a:solidFill>
              <a:srgbClr val="002060"/>
            </a:solidFill>
          </a:endParaRPr>
        </a:p>
      </dgm:t>
    </dgm:pt>
    <dgm:pt modelId="{E87D4E40-AE53-46D2-9DBF-90A0BB03928D}" type="parTrans" cxnId="{815466D5-6CB0-471D-8FA1-9C373D006D04}">
      <dgm:prSet/>
      <dgm:spPr/>
      <dgm:t>
        <a:bodyPr/>
        <a:lstStyle/>
        <a:p>
          <a:endParaRPr lang="es-CR"/>
        </a:p>
      </dgm:t>
    </dgm:pt>
    <dgm:pt modelId="{E5B27B12-4191-447D-8D0A-0F1DC0A65ED8}" type="sibTrans" cxnId="{815466D5-6CB0-471D-8FA1-9C373D006D04}">
      <dgm:prSet/>
      <dgm:spPr/>
      <dgm:t>
        <a:bodyPr/>
        <a:lstStyle/>
        <a:p>
          <a:endParaRPr lang="es-CR"/>
        </a:p>
      </dgm:t>
    </dgm:pt>
    <dgm:pt modelId="{FC23BC10-C0DF-44A2-8700-06B3B77EAC03}">
      <dgm:prSet phldrT="[Texto]"/>
      <dgm:spPr/>
      <dgm:t>
        <a:bodyPr/>
        <a:lstStyle/>
        <a:p>
          <a:r>
            <a:rPr lang="es-ES" dirty="0"/>
            <a:t>2.</a:t>
          </a:r>
          <a:endParaRPr lang="es-CR" dirty="0"/>
        </a:p>
      </dgm:t>
    </dgm:pt>
    <dgm:pt modelId="{C574F1F2-748D-4299-B7A8-E2DF1CE3EA27}" type="parTrans" cxnId="{67E58B10-EE1C-417F-BEF4-DF2001DC6B5D}">
      <dgm:prSet/>
      <dgm:spPr/>
      <dgm:t>
        <a:bodyPr/>
        <a:lstStyle/>
        <a:p>
          <a:endParaRPr lang="es-CR"/>
        </a:p>
      </dgm:t>
    </dgm:pt>
    <dgm:pt modelId="{52CE4005-7323-4D5B-8A62-9B23AC6846CA}" type="sibTrans" cxnId="{67E58B10-EE1C-417F-BEF4-DF2001DC6B5D}">
      <dgm:prSet/>
      <dgm:spPr/>
      <dgm:t>
        <a:bodyPr/>
        <a:lstStyle/>
        <a:p>
          <a:endParaRPr lang="es-CR"/>
        </a:p>
      </dgm:t>
    </dgm:pt>
    <dgm:pt modelId="{10A54136-D567-4632-9F5E-71CD03375721}">
      <dgm:prSet phldrT="[Texto]"/>
      <dgm:spPr/>
      <dgm:t>
        <a:bodyPr/>
        <a:lstStyle/>
        <a:p>
          <a:r>
            <a:rPr lang="es-ES" dirty="0">
              <a:solidFill>
                <a:srgbClr val="002060"/>
              </a:solidFill>
            </a:rPr>
            <a:t>Aplica el co-aseguro del 20%</a:t>
          </a:r>
          <a:endParaRPr lang="es-CR" dirty="0">
            <a:solidFill>
              <a:srgbClr val="002060"/>
            </a:solidFill>
          </a:endParaRPr>
        </a:p>
      </dgm:t>
    </dgm:pt>
    <dgm:pt modelId="{12C47F90-678C-4C33-BC42-06253F658A95}" type="parTrans" cxnId="{88212276-8B87-46CB-A374-C5D8A8FB25DD}">
      <dgm:prSet/>
      <dgm:spPr/>
      <dgm:t>
        <a:bodyPr/>
        <a:lstStyle/>
        <a:p>
          <a:endParaRPr lang="es-CR"/>
        </a:p>
      </dgm:t>
    </dgm:pt>
    <dgm:pt modelId="{EF894355-6595-421D-BBF6-7520B08F545A}" type="sibTrans" cxnId="{88212276-8B87-46CB-A374-C5D8A8FB25DD}">
      <dgm:prSet/>
      <dgm:spPr/>
      <dgm:t>
        <a:bodyPr/>
        <a:lstStyle/>
        <a:p>
          <a:endParaRPr lang="es-CR"/>
        </a:p>
      </dgm:t>
    </dgm:pt>
    <dgm:pt modelId="{9F63B84F-4658-464B-A180-63EEAA3B8AD7}">
      <dgm:prSet phldrT="[Texto]"/>
      <dgm:spPr/>
      <dgm:t>
        <a:bodyPr/>
        <a:lstStyle/>
        <a:p>
          <a:r>
            <a:rPr lang="es-ES" dirty="0"/>
            <a:t>3.</a:t>
          </a:r>
          <a:endParaRPr lang="es-CR" dirty="0"/>
        </a:p>
      </dgm:t>
    </dgm:pt>
    <dgm:pt modelId="{E57B6686-304C-4E99-99ED-F523FAB03FC8}" type="parTrans" cxnId="{6E80C5C8-7007-4188-8D04-7868CF36C6F9}">
      <dgm:prSet/>
      <dgm:spPr/>
      <dgm:t>
        <a:bodyPr/>
        <a:lstStyle/>
        <a:p>
          <a:endParaRPr lang="es-CR"/>
        </a:p>
      </dgm:t>
    </dgm:pt>
    <dgm:pt modelId="{5DAE7A13-9866-4C91-8A1A-D10058C8DC85}" type="sibTrans" cxnId="{6E80C5C8-7007-4188-8D04-7868CF36C6F9}">
      <dgm:prSet/>
      <dgm:spPr/>
      <dgm:t>
        <a:bodyPr/>
        <a:lstStyle/>
        <a:p>
          <a:endParaRPr lang="es-CR"/>
        </a:p>
      </dgm:t>
    </dgm:pt>
    <dgm:pt modelId="{9C036C13-441C-4166-972C-FF6EA2B06E7D}">
      <dgm:prSet phldrT="[Texto]"/>
      <dgm:spPr/>
      <dgm:t>
        <a:bodyPr/>
        <a:lstStyle/>
        <a:p>
          <a:r>
            <a:rPr lang="es-ES" dirty="0">
              <a:solidFill>
                <a:srgbClr val="002060"/>
              </a:solidFill>
            </a:rPr>
            <a:t>Tienen Stop Loss de $5,000 local, es decir es lo máx. que se llega a pagar.</a:t>
          </a:r>
          <a:endParaRPr lang="es-CR" dirty="0">
            <a:solidFill>
              <a:srgbClr val="002060"/>
            </a:solidFill>
          </a:endParaRPr>
        </a:p>
      </dgm:t>
    </dgm:pt>
    <dgm:pt modelId="{8B4F8C4D-385D-4B78-B106-9C56238FB855}" type="parTrans" cxnId="{2F64A99A-D9D4-4801-BE39-129CC3463BF8}">
      <dgm:prSet/>
      <dgm:spPr/>
      <dgm:t>
        <a:bodyPr/>
        <a:lstStyle/>
        <a:p>
          <a:endParaRPr lang="es-CR"/>
        </a:p>
      </dgm:t>
    </dgm:pt>
    <dgm:pt modelId="{3C0F989A-6169-4390-9DE7-2AFFA52615D3}" type="sibTrans" cxnId="{2F64A99A-D9D4-4801-BE39-129CC3463BF8}">
      <dgm:prSet/>
      <dgm:spPr/>
      <dgm:t>
        <a:bodyPr/>
        <a:lstStyle/>
        <a:p>
          <a:endParaRPr lang="es-CR"/>
        </a:p>
      </dgm:t>
    </dgm:pt>
    <dgm:pt modelId="{B1916EA3-D5B8-4558-9D43-EA3EE3A1C036}" type="pres">
      <dgm:prSet presAssocID="{EFCDBF44-333A-4EDD-8580-3B9C6DC42C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417F0C-7E11-42CE-B626-1D033BCD5E90}" type="pres">
      <dgm:prSet presAssocID="{9A5BA6DA-704F-4628-93C6-4C15E1478488}" presName="composite" presStyleCnt="0"/>
      <dgm:spPr/>
    </dgm:pt>
    <dgm:pt modelId="{ADA65E32-D96C-4DF1-A5A9-622BE8CC42ED}" type="pres">
      <dgm:prSet presAssocID="{9A5BA6DA-704F-4628-93C6-4C15E147848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0AF752-C756-48DB-ADDB-84F2FA5D6E91}" type="pres">
      <dgm:prSet presAssocID="{9A5BA6DA-704F-4628-93C6-4C15E147848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B0C23E-A50F-4309-95E1-61B59AF4B1D2}" type="pres">
      <dgm:prSet presAssocID="{949A8440-FA49-496A-A79A-DBC5FF6DAB87}" presName="sp" presStyleCnt="0"/>
      <dgm:spPr/>
    </dgm:pt>
    <dgm:pt modelId="{F6DF9E0F-3467-4B87-84AF-284B284EBD86}" type="pres">
      <dgm:prSet presAssocID="{FC23BC10-C0DF-44A2-8700-06B3B77EAC03}" presName="composite" presStyleCnt="0"/>
      <dgm:spPr/>
    </dgm:pt>
    <dgm:pt modelId="{FCE4F8AB-F5D1-4BBD-B13E-0D88535B0D8D}" type="pres">
      <dgm:prSet presAssocID="{FC23BC10-C0DF-44A2-8700-06B3B77EAC0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AF1E89-2236-42BB-9C67-3CC2A1DB6654}" type="pres">
      <dgm:prSet presAssocID="{FC23BC10-C0DF-44A2-8700-06B3B77EAC0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15299E-F636-433C-93E0-5D885D4BC129}" type="pres">
      <dgm:prSet presAssocID="{52CE4005-7323-4D5B-8A62-9B23AC6846CA}" presName="sp" presStyleCnt="0"/>
      <dgm:spPr/>
    </dgm:pt>
    <dgm:pt modelId="{9D57B544-95D2-4114-95EB-5F204E2BB6B9}" type="pres">
      <dgm:prSet presAssocID="{9F63B84F-4658-464B-A180-63EEAA3B8AD7}" presName="composite" presStyleCnt="0"/>
      <dgm:spPr/>
    </dgm:pt>
    <dgm:pt modelId="{B70ED217-300E-4F21-843B-30096BA0CA5F}" type="pres">
      <dgm:prSet presAssocID="{9F63B84F-4658-464B-A180-63EEAA3B8AD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47970-3974-41B3-918C-5E7AD1B102D9}" type="pres">
      <dgm:prSet presAssocID="{9F63B84F-4658-464B-A180-63EEAA3B8AD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5466D5-6CB0-471D-8FA1-9C373D006D04}" srcId="{9A5BA6DA-704F-4628-93C6-4C15E1478488}" destId="{A369F109-BBA2-495C-8BEF-06C771104131}" srcOrd="0" destOrd="0" parTransId="{E87D4E40-AE53-46D2-9DBF-90A0BB03928D}" sibTransId="{E5B27B12-4191-447D-8D0A-0F1DC0A65ED8}"/>
    <dgm:cxn modelId="{67E58B10-EE1C-417F-BEF4-DF2001DC6B5D}" srcId="{EFCDBF44-333A-4EDD-8580-3B9C6DC42C43}" destId="{FC23BC10-C0DF-44A2-8700-06B3B77EAC03}" srcOrd="1" destOrd="0" parTransId="{C574F1F2-748D-4299-B7A8-E2DF1CE3EA27}" sibTransId="{52CE4005-7323-4D5B-8A62-9B23AC6846CA}"/>
    <dgm:cxn modelId="{1C3F54E9-DEF1-47E8-B3BA-337DBA1C9D31}" type="presOf" srcId="{9F63B84F-4658-464B-A180-63EEAA3B8AD7}" destId="{B70ED217-300E-4F21-843B-30096BA0CA5F}" srcOrd="0" destOrd="0" presId="urn:microsoft.com/office/officeart/2005/8/layout/chevron2"/>
    <dgm:cxn modelId="{03E9C38B-EBF2-4DF5-A503-519FFB60BDB5}" type="presOf" srcId="{10A54136-D567-4632-9F5E-71CD03375721}" destId="{FBAF1E89-2236-42BB-9C67-3CC2A1DB6654}" srcOrd="0" destOrd="0" presId="urn:microsoft.com/office/officeart/2005/8/layout/chevron2"/>
    <dgm:cxn modelId="{2F64A99A-D9D4-4801-BE39-129CC3463BF8}" srcId="{9F63B84F-4658-464B-A180-63EEAA3B8AD7}" destId="{9C036C13-441C-4166-972C-FF6EA2B06E7D}" srcOrd="0" destOrd="0" parTransId="{8B4F8C4D-385D-4B78-B106-9C56238FB855}" sibTransId="{3C0F989A-6169-4390-9DE7-2AFFA52615D3}"/>
    <dgm:cxn modelId="{9FEC7A70-9546-47F8-90C9-9966568278CD}" type="presOf" srcId="{FC23BC10-C0DF-44A2-8700-06B3B77EAC03}" destId="{FCE4F8AB-F5D1-4BBD-B13E-0D88535B0D8D}" srcOrd="0" destOrd="0" presId="urn:microsoft.com/office/officeart/2005/8/layout/chevron2"/>
    <dgm:cxn modelId="{B5C8494D-77F2-4E59-AFA4-201B59ACC6FF}" type="presOf" srcId="{A369F109-BBA2-495C-8BEF-06C771104131}" destId="{960AF752-C756-48DB-ADDB-84F2FA5D6E91}" srcOrd="0" destOrd="0" presId="urn:microsoft.com/office/officeart/2005/8/layout/chevron2"/>
    <dgm:cxn modelId="{F9FCB7D7-79B8-4955-AC6A-C0239AA26A49}" type="presOf" srcId="{9C036C13-441C-4166-972C-FF6EA2B06E7D}" destId="{9BC47970-3974-41B3-918C-5E7AD1B102D9}" srcOrd="0" destOrd="0" presId="urn:microsoft.com/office/officeart/2005/8/layout/chevron2"/>
    <dgm:cxn modelId="{9B79843B-51C5-4A9B-956F-8B5515AF6139}" srcId="{EFCDBF44-333A-4EDD-8580-3B9C6DC42C43}" destId="{9A5BA6DA-704F-4628-93C6-4C15E1478488}" srcOrd="0" destOrd="0" parTransId="{605CC120-F8DC-4878-A2F7-EBA5EBB28ED2}" sibTransId="{949A8440-FA49-496A-A79A-DBC5FF6DAB87}"/>
    <dgm:cxn modelId="{E817671B-0205-4168-9AE0-EBFE5EE2AF8D}" type="presOf" srcId="{EFCDBF44-333A-4EDD-8580-3B9C6DC42C43}" destId="{B1916EA3-D5B8-4558-9D43-EA3EE3A1C036}" srcOrd="0" destOrd="0" presId="urn:microsoft.com/office/officeart/2005/8/layout/chevron2"/>
    <dgm:cxn modelId="{6E80C5C8-7007-4188-8D04-7868CF36C6F9}" srcId="{EFCDBF44-333A-4EDD-8580-3B9C6DC42C43}" destId="{9F63B84F-4658-464B-A180-63EEAA3B8AD7}" srcOrd="2" destOrd="0" parTransId="{E57B6686-304C-4E99-99ED-F523FAB03FC8}" sibTransId="{5DAE7A13-9866-4C91-8A1A-D10058C8DC85}"/>
    <dgm:cxn modelId="{44DB667F-53D3-4266-A313-29AEC70D5243}" type="presOf" srcId="{9A5BA6DA-704F-4628-93C6-4C15E1478488}" destId="{ADA65E32-D96C-4DF1-A5A9-622BE8CC42ED}" srcOrd="0" destOrd="0" presId="urn:microsoft.com/office/officeart/2005/8/layout/chevron2"/>
    <dgm:cxn modelId="{88212276-8B87-46CB-A374-C5D8A8FB25DD}" srcId="{FC23BC10-C0DF-44A2-8700-06B3B77EAC03}" destId="{10A54136-D567-4632-9F5E-71CD03375721}" srcOrd="0" destOrd="0" parTransId="{12C47F90-678C-4C33-BC42-06253F658A95}" sibTransId="{EF894355-6595-421D-BBF6-7520B08F545A}"/>
    <dgm:cxn modelId="{B6274EF7-5DC9-4C8B-9687-69F98327CBEA}" type="presParOf" srcId="{B1916EA3-D5B8-4558-9D43-EA3EE3A1C036}" destId="{CC417F0C-7E11-42CE-B626-1D033BCD5E90}" srcOrd="0" destOrd="0" presId="urn:microsoft.com/office/officeart/2005/8/layout/chevron2"/>
    <dgm:cxn modelId="{5FD9F042-A3B8-4666-A1DB-619E18B136BF}" type="presParOf" srcId="{CC417F0C-7E11-42CE-B626-1D033BCD5E90}" destId="{ADA65E32-D96C-4DF1-A5A9-622BE8CC42ED}" srcOrd="0" destOrd="0" presId="urn:microsoft.com/office/officeart/2005/8/layout/chevron2"/>
    <dgm:cxn modelId="{078BD63C-2F46-4DB8-A870-A2629922BE31}" type="presParOf" srcId="{CC417F0C-7E11-42CE-B626-1D033BCD5E90}" destId="{960AF752-C756-48DB-ADDB-84F2FA5D6E91}" srcOrd="1" destOrd="0" presId="urn:microsoft.com/office/officeart/2005/8/layout/chevron2"/>
    <dgm:cxn modelId="{7B68C555-083A-4A94-BB94-C14C853DBCB6}" type="presParOf" srcId="{B1916EA3-D5B8-4558-9D43-EA3EE3A1C036}" destId="{0CB0C23E-A50F-4309-95E1-61B59AF4B1D2}" srcOrd="1" destOrd="0" presId="urn:microsoft.com/office/officeart/2005/8/layout/chevron2"/>
    <dgm:cxn modelId="{A852A287-7FEF-496B-8786-66D010D40027}" type="presParOf" srcId="{B1916EA3-D5B8-4558-9D43-EA3EE3A1C036}" destId="{F6DF9E0F-3467-4B87-84AF-284B284EBD86}" srcOrd="2" destOrd="0" presId="urn:microsoft.com/office/officeart/2005/8/layout/chevron2"/>
    <dgm:cxn modelId="{1C13C95D-6AB9-4A29-BC9A-9D7D3DE2BAF7}" type="presParOf" srcId="{F6DF9E0F-3467-4B87-84AF-284B284EBD86}" destId="{FCE4F8AB-F5D1-4BBD-B13E-0D88535B0D8D}" srcOrd="0" destOrd="0" presId="urn:microsoft.com/office/officeart/2005/8/layout/chevron2"/>
    <dgm:cxn modelId="{B85950CF-A86A-4120-A5A1-052959DC8381}" type="presParOf" srcId="{F6DF9E0F-3467-4B87-84AF-284B284EBD86}" destId="{FBAF1E89-2236-42BB-9C67-3CC2A1DB6654}" srcOrd="1" destOrd="0" presId="urn:microsoft.com/office/officeart/2005/8/layout/chevron2"/>
    <dgm:cxn modelId="{81AED40D-43FB-47D5-B615-28D8E7FC27EA}" type="presParOf" srcId="{B1916EA3-D5B8-4558-9D43-EA3EE3A1C036}" destId="{7415299E-F636-433C-93E0-5D885D4BC129}" srcOrd="3" destOrd="0" presId="urn:microsoft.com/office/officeart/2005/8/layout/chevron2"/>
    <dgm:cxn modelId="{A7E26072-BFFD-4FEF-B1B4-D8F9EFFA0DD7}" type="presParOf" srcId="{B1916EA3-D5B8-4558-9D43-EA3EE3A1C036}" destId="{9D57B544-95D2-4114-95EB-5F204E2BB6B9}" srcOrd="4" destOrd="0" presId="urn:microsoft.com/office/officeart/2005/8/layout/chevron2"/>
    <dgm:cxn modelId="{3A62FBD8-6BD6-44A0-B0BB-842B0F63BB76}" type="presParOf" srcId="{9D57B544-95D2-4114-95EB-5F204E2BB6B9}" destId="{B70ED217-300E-4F21-843B-30096BA0CA5F}" srcOrd="0" destOrd="0" presId="urn:microsoft.com/office/officeart/2005/8/layout/chevron2"/>
    <dgm:cxn modelId="{A67BB8FE-E2BA-46DC-8F51-A45F492B4518}" type="presParOf" srcId="{9D57B544-95D2-4114-95EB-5F204E2BB6B9}" destId="{9BC47970-3974-41B3-918C-5E7AD1B102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F3931A-FFE1-49D8-AFB2-5DF099D2B8D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A4CD38C1-EBE5-4409-9CDC-81C93A27B5C9}">
      <dgm:prSet phldrT="[Texto]" custT="1"/>
      <dgm:spPr/>
      <dgm:t>
        <a:bodyPr/>
        <a:lstStyle/>
        <a:p>
          <a:pPr algn="ctr"/>
          <a:r>
            <a:rPr lang="es-ES" sz="4400" dirty="0">
              <a:latin typeface="Arial" panose="020B0604020202020204" pitchFamily="34" charset="0"/>
              <a:cs typeface="Arial" panose="020B0604020202020204" pitchFamily="34" charset="0"/>
            </a:rPr>
            <a:t>Deben ser </a:t>
          </a:r>
        </a:p>
        <a:p>
          <a:pPr algn="ctr"/>
          <a:r>
            <a:rPr lang="es-ES" sz="4400" dirty="0">
              <a:latin typeface="Arial" panose="020B0604020202020204" pitchFamily="34" charset="0"/>
              <a:cs typeface="Arial" panose="020B0604020202020204" pitchFamily="34" charset="0"/>
            </a:rPr>
            <a:t>pre-autorizados</a:t>
          </a:r>
          <a:endParaRPr lang="es-CR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8DCFBD-B676-44C8-A308-80A3F402B479}" type="parTrans" cxnId="{97FABFD4-4624-4FD7-BC3A-4F4D0C4201D1}">
      <dgm:prSet/>
      <dgm:spPr/>
      <dgm:t>
        <a:bodyPr/>
        <a:lstStyle/>
        <a:p>
          <a:endParaRPr lang="es-CR"/>
        </a:p>
      </dgm:t>
    </dgm:pt>
    <dgm:pt modelId="{C3D3EC78-E8FB-4886-B42D-6BDFAF693CE3}" type="sibTrans" cxnId="{97FABFD4-4624-4FD7-BC3A-4F4D0C4201D1}">
      <dgm:prSet/>
      <dgm:spPr/>
      <dgm:t>
        <a:bodyPr/>
        <a:lstStyle/>
        <a:p>
          <a:endParaRPr lang="es-CR"/>
        </a:p>
      </dgm:t>
    </dgm:pt>
    <dgm:pt modelId="{66E83A83-E91F-4BB0-9A2C-338D42047724}">
      <dgm:prSet phldrT="[Texto]" custT="1"/>
      <dgm:spPr/>
      <dgm:t>
        <a:bodyPr/>
        <a:lstStyle/>
        <a:p>
          <a:pPr algn="ctr"/>
          <a:r>
            <a:rPr lang="es-E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Aplican por pago </a:t>
          </a:r>
        </a:p>
        <a:p>
          <a:pPr algn="ctr"/>
          <a:r>
            <a:rPr lang="es-E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directo</a:t>
          </a:r>
          <a:endParaRPr lang="es-CR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83521F-E2CB-4C61-A6FE-195ED2165A71}" type="parTrans" cxnId="{17C804D3-BCF6-4999-AD11-FED850EAE9FB}">
      <dgm:prSet/>
      <dgm:spPr/>
      <dgm:t>
        <a:bodyPr/>
        <a:lstStyle/>
        <a:p>
          <a:endParaRPr lang="es-CR"/>
        </a:p>
      </dgm:t>
    </dgm:pt>
    <dgm:pt modelId="{5278E8C1-369C-4511-80F1-D890D629FA2D}" type="sibTrans" cxnId="{17C804D3-BCF6-4999-AD11-FED850EAE9FB}">
      <dgm:prSet/>
      <dgm:spPr/>
      <dgm:t>
        <a:bodyPr/>
        <a:lstStyle/>
        <a:p>
          <a:endParaRPr lang="es-CR"/>
        </a:p>
      </dgm:t>
    </dgm:pt>
    <dgm:pt modelId="{72D586E3-7430-414D-B392-E55870E004BA}" type="pres">
      <dgm:prSet presAssocID="{31F3931A-FFE1-49D8-AFB2-5DF099D2B8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522076-4533-43A4-921E-B46A5358E97E}" type="pres">
      <dgm:prSet presAssocID="{A4CD38C1-EBE5-4409-9CDC-81C93A27B5C9}" presName="parentText" presStyleLbl="node1" presStyleIdx="0" presStyleCnt="2" custScaleX="29117" custLinFactNeighborX="-8024" custLinFactNeighborY="2822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7C3837-4427-4417-A4AB-BA78D3D1043B}" type="pres">
      <dgm:prSet presAssocID="{C3D3EC78-E8FB-4886-B42D-6BDFAF693CE3}" presName="spacer" presStyleCnt="0"/>
      <dgm:spPr/>
    </dgm:pt>
    <dgm:pt modelId="{ADC53A91-D04C-4CA4-BB3E-0D7A4F2D8977}" type="pres">
      <dgm:prSet presAssocID="{66E83A83-E91F-4BB0-9A2C-338D42047724}" presName="parentText" presStyleLbl="node1" presStyleIdx="1" presStyleCnt="2" custScaleX="31056" custLinFactY="-100000" custLinFactNeighborX="32387" custLinFactNeighborY="-1138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117A17-7265-4C34-8691-9562FFFE4EFF}" type="presOf" srcId="{66E83A83-E91F-4BB0-9A2C-338D42047724}" destId="{ADC53A91-D04C-4CA4-BB3E-0D7A4F2D8977}" srcOrd="0" destOrd="0" presId="urn:microsoft.com/office/officeart/2005/8/layout/vList2"/>
    <dgm:cxn modelId="{62AFD87D-34D4-4844-AB38-D6261D23309D}" type="presOf" srcId="{A4CD38C1-EBE5-4409-9CDC-81C93A27B5C9}" destId="{09522076-4533-43A4-921E-B46A5358E97E}" srcOrd="0" destOrd="0" presId="urn:microsoft.com/office/officeart/2005/8/layout/vList2"/>
    <dgm:cxn modelId="{97FABFD4-4624-4FD7-BC3A-4F4D0C4201D1}" srcId="{31F3931A-FFE1-49D8-AFB2-5DF099D2B8DC}" destId="{A4CD38C1-EBE5-4409-9CDC-81C93A27B5C9}" srcOrd="0" destOrd="0" parTransId="{418DCFBD-B676-44C8-A308-80A3F402B479}" sibTransId="{C3D3EC78-E8FB-4886-B42D-6BDFAF693CE3}"/>
    <dgm:cxn modelId="{427CE118-80C8-4981-B14F-105BA9918E9B}" type="presOf" srcId="{31F3931A-FFE1-49D8-AFB2-5DF099D2B8DC}" destId="{72D586E3-7430-414D-B392-E55870E004BA}" srcOrd="0" destOrd="0" presId="urn:microsoft.com/office/officeart/2005/8/layout/vList2"/>
    <dgm:cxn modelId="{17C804D3-BCF6-4999-AD11-FED850EAE9FB}" srcId="{31F3931A-FFE1-49D8-AFB2-5DF099D2B8DC}" destId="{66E83A83-E91F-4BB0-9A2C-338D42047724}" srcOrd="1" destOrd="0" parTransId="{3783521F-E2CB-4C61-A6FE-195ED2165A71}" sibTransId="{5278E8C1-369C-4511-80F1-D890D629FA2D}"/>
    <dgm:cxn modelId="{758AB9C3-C0F3-4D7B-B895-71BFF1BFCF0C}" type="presParOf" srcId="{72D586E3-7430-414D-B392-E55870E004BA}" destId="{09522076-4533-43A4-921E-B46A5358E97E}" srcOrd="0" destOrd="0" presId="urn:microsoft.com/office/officeart/2005/8/layout/vList2"/>
    <dgm:cxn modelId="{3967CF89-4E61-40F2-9265-2E601BBEEFC5}" type="presParOf" srcId="{72D586E3-7430-414D-B392-E55870E004BA}" destId="{B37C3837-4427-4417-A4AB-BA78D3D1043B}" srcOrd="1" destOrd="0" presId="urn:microsoft.com/office/officeart/2005/8/layout/vList2"/>
    <dgm:cxn modelId="{26EC91CF-7228-4107-B2B1-C72E1CEAA5DE}" type="presParOf" srcId="{72D586E3-7430-414D-B392-E55870E004BA}" destId="{ADC53A91-D04C-4CA4-BB3E-0D7A4F2D897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F3931A-FFE1-49D8-AFB2-5DF099D2B8D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A4CD38C1-EBE5-4409-9CDC-81C93A27B5C9}">
      <dgm:prSet phldrT="[Texto]" custT="1"/>
      <dgm:spPr/>
      <dgm:t>
        <a:bodyPr/>
        <a:lstStyle/>
        <a:p>
          <a:pPr algn="ctr"/>
          <a:r>
            <a:rPr lang="es-ES" sz="4400" dirty="0">
              <a:latin typeface="Arial" panose="020B0604020202020204" pitchFamily="34" charset="0"/>
              <a:cs typeface="Arial" panose="020B0604020202020204" pitchFamily="34" charset="0"/>
            </a:rPr>
            <a:t>Deben ser </a:t>
          </a:r>
        </a:p>
        <a:p>
          <a:pPr algn="ctr"/>
          <a:r>
            <a:rPr lang="es-ES" sz="4400" dirty="0">
              <a:latin typeface="Arial" panose="020B0604020202020204" pitchFamily="34" charset="0"/>
              <a:cs typeface="Arial" panose="020B0604020202020204" pitchFamily="34" charset="0"/>
            </a:rPr>
            <a:t>pre-autorizados</a:t>
          </a:r>
          <a:endParaRPr lang="es-CR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8DCFBD-B676-44C8-A308-80A3F402B479}" type="parTrans" cxnId="{97FABFD4-4624-4FD7-BC3A-4F4D0C4201D1}">
      <dgm:prSet/>
      <dgm:spPr/>
      <dgm:t>
        <a:bodyPr/>
        <a:lstStyle/>
        <a:p>
          <a:endParaRPr lang="es-CR"/>
        </a:p>
      </dgm:t>
    </dgm:pt>
    <dgm:pt modelId="{C3D3EC78-E8FB-4886-B42D-6BDFAF693CE3}" type="sibTrans" cxnId="{97FABFD4-4624-4FD7-BC3A-4F4D0C4201D1}">
      <dgm:prSet/>
      <dgm:spPr/>
      <dgm:t>
        <a:bodyPr/>
        <a:lstStyle/>
        <a:p>
          <a:endParaRPr lang="es-CR"/>
        </a:p>
      </dgm:t>
    </dgm:pt>
    <dgm:pt modelId="{66E83A83-E91F-4BB0-9A2C-338D42047724}">
      <dgm:prSet phldrT="[Texto]" custT="1"/>
      <dgm:spPr/>
      <dgm:t>
        <a:bodyPr/>
        <a:lstStyle/>
        <a:p>
          <a:pPr algn="ctr"/>
          <a:r>
            <a:rPr lang="es-E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Aplican por reembolso</a:t>
          </a:r>
          <a:endParaRPr lang="es-CR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83521F-E2CB-4C61-A6FE-195ED2165A71}" type="parTrans" cxnId="{17C804D3-BCF6-4999-AD11-FED850EAE9FB}">
      <dgm:prSet/>
      <dgm:spPr/>
      <dgm:t>
        <a:bodyPr/>
        <a:lstStyle/>
        <a:p>
          <a:endParaRPr lang="es-CR"/>
        </a:p>
      </dgm:t>
    </dgm:pt>
    <dgm:pt modelId="{5278E8C1-369C-4511-80F1-D890D629FA2D}" type="sibTrans" cxnId="{17C804D3-BCF6-4999-AD11-FED850EAE9FB}">
      <dgm:prSet/>
      <dgm:spPr/>
      <dgm:t>
        <a:bodyPr/>
        <a:lstStyle/>
        <a:p>
          <a:endParaRPr lang="es-CR"/>
        </a:p>
      </dgm:t>
    </dgm:pt>
    <dgm:pt modelId="{72D586E3-7430-414D-B392-E55870E004BA}" type="pres">
      <dgm:prSet presAssocID="{31F3931A-FFE1-49D8-AFB2-5DF099D2B8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522076-4533-43A4-921E-B46A5358E97E}" type="pres">
      <dgm:prSet presAssocID="{A4CD38C1-EBE5-4409-9CDC-81C93A27B5C9}" presName="parentText" presStyleLbl="node1" presStyleIdx="0" presStyleCnt="2" custScaleX="29117" custLinFactY="-39153" custLinFactNeighborX="-81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7C3837-4427-4417-A4AB-BA78D3D1043B}" type="pres">
      <dgm:prSet presAssocID="{C3D3EC78-E8FB-4886-B42D-6BDFAF693CE3}" presName="spacer" presStyleCnt="0"/>
      <dgm:spPr/>
    </dgm:pt>
    <dgm:pt modelId="{ADC53A91-D04C-4CA4-BB3E-0D7A4F2D8977}" type="pres">
      <dgm:prSet presAssocID="{66E83A83-E91F-4BB0-9A2C-338D42047724}" presName="parentText" presStyleLbl="node1" presStyleIdx="1" presStyleCnt="2" custScaleX="31056" custLinFactY="-138322" custLinFactNeighborX="2956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CCD170-0DF2-46E0-818B-8277C4CF4C91}" type="presOf" srcId="{66E83A83-E91F-4BB0-9A2C-338D42047724}" destId="{ADC53A91-D04C-4CA4-BB3E-0D7A4F2D8977}" srcOrd="0" destOrd="0" presId="urn:microsoft.com/office/officeart/2005/8/layout/vList2"/>
    <dgm:cxn modelId="{9821E407-32BC-496C-BAC8-5C43424EFC6C}" type="presOf" srcId="{31F3931A-FFE1-49D8-AFB2-5DF099D2B8DC}" destId="{72D586E3-7430-414D-B392-E55870E004BA}" srcOrd="0" destOrd="0" presId="urn:microsoft.com/office/officeart/2005/8/layout/vList2"/>
    <dgm:cxn modelId="{97FABFD4-4624-4FD7-BC3A-4F4D0C4201D1}" srcId="{31F3931A-FFE1-49D8-AFB2-5DF099D2B8DC}" destId="{A4CD38C1-EBE5-4409-9CDC-81C93A27B5C9}" srcOrd="0" destOrd="0" parTransId="{418DCFBD-B676-44C8-A308-80A3F402B479}" sibTransId="{C3D3EC78-E8FB-4886-B42D-6BDFAF693CE3}"/>
    <dgm:cxn modelId="{F624EC34-972C-43C3-8AEF-A80AC37D8504}" type="presOf" srcId="{A4CD38C1-EBE5-4409-9CDC-81C93A27B5C9}" destId="{09522076-4533-43A4-921E-B46A5358E97E}" srcOrd="0" destOrd="0" presId="urn:microsoft.com/office/officeart/2005/8/layout/vList2"/>
    <dgm:cxn modelId="{17C804D3-BCF6-4999-AD11-FED850EAE9FB}" srcId="{31F3931A-FFE1-49D8-AFB2-5DF099D2B8DC}" destId="{66E83A83-E91F-4BB0-9A2C-338D42047724}" srcOrd="1" destOrd="0" parTransId="{3783521F-E2CB-4C61-A6FE-195ED2165A71}" sibTransId="{5278E8C1-369C-4511-80F1-D890D629FA2D}"/>
    <dgm:cxn modelId="{C8261770-F94E-4ACB-A740-4AA91A236CEC}" type="presParOf" srcId="{72D586E3-7430-414D-B392-E55870E004BA}" destId="{09522076-4533-43A4-921E-B46A5358E97E}" srcOrd="0" destOrd="0" presId="urn:microsoft.com/office/officeart/2005/8/layout/vList2"/>
    <dgm:cxn modelId="{54385FD7-443A-493E-925B-26FAD9EC776B}" type="presParOf" srcId="{72D586E3-7430-414D-B392-E55870E004BA}" destId="{B37C3837-4427-4417-A4AB-BA78D3D1043B}" srcOrd="1" destOrd="0" presId="urn:microsoft.com/office/officeart/2005/8/layout/vList2"/>
    <dgm:cxn modelId="{79648321-EFF1-4C71-824F-A6E368D7F7C8}" type="presParOf" srcId="{72D586E3-7430-414D-B392-E55870E004BA}" destId="{ADC53A91-D04C-4CA4-BB3E-0D7A4F2D897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F3931A-FFE1-49D8-AFB2-5DF099D2B8D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A4CD38C1-EBE5-4409-9CDC-81C93A27B5C9}">
      <dgm:prSet phldrT="[Texto]" custT="1"/>
      <dgm:spPr/>
      <dgm:t>
        <a:bodyPr/>
        <a:lstStyle/>
        <a:p>
          <a:pPr algn="ctr"/>
          <a:r>
            <a:rPr lang="es-ES" sz="4400" dirty="0">
              <a:latin typeface="Arial" panose="020B0604020202020204" pitchFamily="34" charset="0"/>
              <a:cs typeface="Arial" panose="020B0604020202020204" pitchFamily="34" charset="0"/>
            </a:rPr>
            <a:t>No deben ser </a:t>
          </a:r>
        </a:p>
        <a:p>
          <a:pPr algn="ctr"/>
          <a:r>
            <a:rPr lang="es-ES" sz="4400" dirty="0">
              <a:latin typeface="Arial" panose="020B0604020202020204" pitchFamily="34" charset="0"/>
              <a:cs typeface="Arial" panose="020B0604020202020204" pitchFamily="34" charset="0"/>
            </a:rPr>
            <a:t>pre-autorizados</a:t>
          </a:r>
          <a:endParaRPr lang="es-CR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8DCFBD-B676-44C8-A308-80A3F402B479}" type="parTrans" cxnId="{97FABFD4-4624-4FD7-BC3A-4F4D0C4201D1}">
      <dgm:prSet/>
      <dgm:spPr/>
      <dgm:t>
        <a:bodyPr/>
        <a:lstStyle/>
        <a:p>
          <a:endParaRPr lang="es-CR"/>
        </a:p>
      </dgm:t>
    </dgm:pt>
    <dgm:pt modelId="{C3D3EC78-E8FB-4886-B42D-6BDFAF693CE3}" type="sibTrans" cxnId="{97FABFD4-4624-4FD7-BC3A-4F4D0C4201D1}">
      <dgm:prSet/>
      <dgm:spPr/>
      <dgm:t>
        <a:bodyPr/>
        <a:lstStyle/>
        <a:p>
          <a:endParaRPr lang="es-CR"/>
        </a:p>
      </dgm:t>
    </dgm:pt>
    <dgm:pt modelId="{66E83A83-E91F-4BB0-9A2C-338D42047724}">
      <dgm:prSet phldrT="[Texto]" custT="1"/>
      <dgm:spPr/>
      <dgm:t>
        <a:bodyPr/>
        <a:lstStyle/>
        <a:p>
          <a:pPr algn="ctr"/>
          <a:r>
            <a:rPr lang="es-E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Aplican por reembolso</a:t>
          </a:r>
          <a:endParaRPr lang="es-CR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83521F-E2CB-4C61-A6FE-195ED2165A71}" type="parTrans" cxnId="{17C804D3-BCF6-4999-AD11-FED850EAE9FB}">
      <dgm:prSet/>
      <dgm:spPr/>
      <dgm:t>
        <a:bodyPr/>
        <a:lstStyle/>
        <a:p>
          <a:endParaRPr lang="es-CR"/>
        </a:p>
      </dgm:t>
    </dgm:pt>
    <dgm:pt modelId="{5278E8C1-369C-4511-80F1-D890D629FA2D}" type="sibTrans" cxnId="{17C804D3-BCF6-4999-AD11-FED850EAE9FB}">
      <dgm:prSet/>
      <dgm:spPr/>
      <dgm:t>
        <a:bodyPr/>
        <a:lstStyle/>
        <a:p>
          <a:endParaRPr lang="es-CR"/>
        </a:p>
      </dgm:t>
    </dgm:pt>
    <dgm:pt modelId="{72D586E3-7430-414D-B392-E55870E004BA}" type="pres">
      <dgm:prSet presAssocID="{31F3931A-FFE1-49D8-AFB2-5DF099D2B8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522076-4533-43A4-921E-B46A5358E97E}" type="pres">
      <dgm:prSet presAssocID="{A4CD38C1-EBE5-4409-9CDC-81C93A27B5C9}" presName="parentText" presStyleLbl="node1" presStyleIdx="0" presStyleCnt="2" custScaleX="29117" custLinFactY="-39153" custLinFactNeighborX="-81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7C3837-4427-4417-A4AB-BA78D3D1043B}" type="pres">
      <dgm:prSet presAssocID="{C3D3EC78-E8FB-4886-B42D-6BDFAF693CE3}" presName="spacer" presStyleCnt="0"/>
      <dgm:spPr/>
    </dgm:pt>
    <dgm:pt modelId="{ADC53A91-D04C-4CA4-BB3E-0D7A4F2D8977}" type="pres">
      <dgm:prSet presAssocID="{66E83A83-E91F-4BB0-9A2C-338D42047724}" presName="parentText" presStyleLbl="node1" presStyleIdx="1" presStyleCnt="2" custScaleX="31056" custLinFactY="-138322" custLinFactNeighborX="2956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932DBD-735D-4561-92E4-688E10D926D9}" type="presOf" srcId="{66E83A83-E91F-4BB0-9A2C-338D42047724}" destId="{ADC53A91-D04C-4CA4-BB3E-0D7A4F2D8977}" srcOrd="0" destOrd="0" presId="urn:microsoft.com/office/officeart/2005/8/layout/vList2"/>
    <dgm:cxn modelId="{3E0A8C9E-321F-4707-A0C3-746B90A0D175}" type="presOf" srcId="{A4CD38C1-EBE5-4409-9CDC-81C93A27B5C9}" destId="{09522076-4533-43A4-921E-B46A5358E97E}" srcOrd="0" destOrd="0" presId="urn:microsoft.com/office/officeart/2005/8/layout/vList2"/>
    <dgm:cxn modelId="{97FABFD4-4624-4FD7-BC3A-4F4D0C4201D1}" srcId="{31F3931A-FFE1-49D8-AFB2-5DF099D2B8DC}" destId="{A4CD38C1-EBE5-4409-9CDC-81C93A27B5C9}" srcOrd="0" destOrd="0" parTransId="{418DCFBD-B676-44C8-A308-80A3F402B479}" sibTransId="{C3D3EC78-E8FB-4886-B42D-6BDFAF693CE3}"/>
    <dgm:cxn modelId="{0D3DC030-594C-498C-ABCB-6D34F54DF1DC}" type="presOf" srcId="{31F3931A-FFE1-49D8-AFB2-5DF099D2B8DC}" destId="{72D586E3-7430-414D-B392-E55870E004BA}" srcOrd="0" destOrd="0" presId="urn:microsoft.com/office/officeart/2005/8/layout/vList2"/>
    <dgm:cxn modelId="{17C804D3-BCF6-4999-AD11-FED850EAE9FB}" srcId="{31F3931A-FFE1-49D8-AFB2-5DF099D2B8DC}" destId="{66E83A83-E91F-4BB0-9A2C-338D42047724}" srcOrd="1" destOrd="0" parTransId="{3783521F-E2CB-4C61-A6FE-195ED2165A71}" sibTransId="{5278E8C1-369C-4511-80F1-D890D629FA2D}"/>
    <dgm:cxn modelId="{9C7F66C7-58D0-4E7F-8FDA-5352BDCD65FA}" type="presParOf" srcId="{72D586E3-7430-414D-B392-E55870E004BA}" destId="{09522076-4533-43A4-921E-B46A5358E97E}" srcOrd="0" destOrd="0" presId="urn:microsoft.com/office/officeart/2005/8/layout/vList2"/>
    <dgm:cxn modelId="{9A3955DF-C40E-4192-84C4-17B2EEB140B3}" type="presParOf" srcId="{72D586E3-7430-414D-B392-E55870E004BA}" destId="{B37C3837-4427-4417-A4AB-BA78D3D1043B}" srcOrd="1" destOrd="0" presId="urn:microsoft.com/office/officeart/2005/8/layout/vList2"/>
    <dgm:cxn modelId="{F8298513-4DB4-47A9-AB6E-07D257A74208}" type="presParOf" srcId="{72D586E3-7430-414D-B392-E55870E004BA}" destId="{ADC53A91-D04C-4CA4-BB3E-0D7A4F2D897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F3931A-FFE1-49D8-AFB2-5DF099D2B8D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A4CD38C1-EBE5-4409-9CDC-81C93A27B5C9}">
      <dgm:prSet phldrT="[Texto]" custT="1"/>
      <dgm:spPr/>
      <dgm:t>
        <a:bodyPr/>
        <a:lstStyle/>
        <a:p>
          <a:pPr algn="ctr"/>
          <a:r>
            <a:rPr lang="es-ES" sz="4400" dirty="0">
              <a:latin typeface="Arial" panose="020B0604020202020204" pitchFamily="34" charset="0"/>
              <a:cs typeface="Arial" panose="020B0604020202020204" pitchFamily="34" charset="0"/>
            </a:rPr>
            <a:t>Aplica por reembolso</a:t>
          </a:r>
          <a:endParaRPr lang="es-CR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8DCFBD-B676-44C8-A308-80A3F402B479}" type="parTrans" cxnId="{97FABFD4-4624-4FD7-BC3A-4F4D0C4201D1}">
      <dgm:prSet/>
      <dgm:spPr/>
      <dgm:t>
        <a:bodyPr/>
        <a:lstStyle/>
        <a:p>
          <a:endParaRPr lang="es-CR"/>
        </a:p>
      </dgm:t>
    </dgm:pt>
    <dgm:pt modelId="{C3D3EC78-E8FB-4886-B42D-6BDFAF693CE3}" type="sibTrans" cxnId="{97FABFD4-4624-4FD7-BC3A-4F4D0C4201D1}">
      <dgm:prSet/>
      <dgm:spPr/>
      <dgm:t>
        <a:bodyPr/>
        <a:lstStyle/>
        <a:p>
          <a:endParaRPr lang="es-CR"/>
        </a:p>
      </dgm:t>
    </dgm:pt>
    <dgm:pt modelId="{66E83A83-E91F-4BB0-9A2C-338D42047724}">
      <dgm:prSet phldrT="[Texto]" custT="1"/>
      <dgm:spPr/>
      <dgm:t>
        <a:bodyPr/>
        <a:lstStyle/>
        <a:p>
          <a:pPr algn="ctr"/>
          <a:r>
            <a:rPr lang="es-E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Aplica al coaseguro.</a:t>
          </a:r>
          <a:endParaRPr lang="es-CR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83521F-E2CB-4C61-A6FE-195ED2165A71}" type="parTrans" cxnId="{17C804D3-BCF6-4999-AD11-FED850EAE9FB}">
      <dgm:prSet/>
      <dgm:spPr/>
      <dgm:t>
        <a:bodyPr/>
        <a:lstStyle/>
        <a:p>
          <a:endParaRPr lang="es-CR"/>
        </a:p>
      </dgm:t>
    </dgm:pt>
    <dgm:pt modelId="{5278E8C1-369C-4511-80F1-D890D629FA2D}" type="sibTrans" cxnId="{17C804D3-BCF6-4999-AD11-FED850EAE9FB}">
      <dgm:prSet/>
      <dgm:spPr/>
      <dgm:t>
        <a:bodyPr/>
        <a:lstStyle/>
        <a:p>
          <a:endParaRPr lang="es-CR"/>
        </a:p>
      </dgm:t>
    </dgm:pt>
    <dgm:pt modelId="{72D586E3-7430-414D-B392-E55870E004BA}" type="pres">
      <dgm:prSet presAssocID="{31F3931A-FFE1-49D8-AFB2-5DF099D2B8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522076-4533-43A4-921E-B46A5358E97E}" type="pres">
      <dgm:prSet presAssocID="{A4CD38C1-EBE5-4409-9CDC-81C93A27B5C9}" presName="parentText" presStyleLbl="node1" presStyleIdx="0" presStyleCnt="2" custScaleX="29117" custLinFactY="-55651" custLinFactNeighborX="-79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7C3837-4427-4417-A4AB-BA78D3D1043B}" type="pres">
      <dgm:prSet presAssocID="{C3D3EC78-E8FB-4886-B42D-6BDFAF693CE3}" presName="spacer" presStyleCnt="0"/>
      <dgm:spPr/>
    </dgm:pt>
    <dgm:pt modelId="{ADC53A91-D04C-4CA4-BB3E-0D7A4F2D8977}" type="pres">
      <dgm:prSet presAssocID="{66E83A83-E91F-4BB0-9A2C-338D42047724}" presName="parentText" presStyleLbl="node1" presStyleIdx="1" presStyleCnt="2" custScaleX="31056" custLinFactY="-155183" custLinFactNeighborX="2956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8E00EFF-281F-48A8-9FC1-5455D54EE27A}" type="presOf" srcId="{66E83A83-E91F-4BB0-9A2C-338D42047724}" destId="{ADC53A91-D04C-4CA4-BB3E-0D7A4F2D8977}" srcOrd="0" destOrd="0" presId="urn:microsoft.com/office/officeart/2005/8/layout/vList2"/>
    <dgm:cxn modelId="{87B20E9B-30A5-471D-82DA-E4161FD72499}" type="presOf" srcId="{A4CD38C1-EBE5-4409-9CDC-81C93A27B5C9}" destId="{09522076-4533-43A4-921E-B46A5358E97E}" srcOrd="0" destOrd="0" presId="urn:microsoft.com/office/officeart/2005/8/layout/vList2"/>
    <dgm:cxn modelId="{97FABFD4-4624-4FD7-BC3A-4F4D0C4201D1}" srcId="{31F3931A-FFE1-49D8-AFB2-5DF099D2B8DC}" destId="{A4CD38C1-EBE5-4409-9CDC-81C93A27B5C9}" srcOrd="0" destOrd="0" parTransId="{418DCFBD-B676-44C8-A308-80A3F402B479}" sibTransId="{C3D3EC78-E8FB-4886-B42D-6BDFAF693CE3}"/>
    <dgm:cxn modelId="{AB2CA210-7503-4F81-92B0-7B4B5701B11D}" type="presOf" srcId="{31F3931A-FFE1-49D8-AFB2-5DF099D2B8DC}" destId="{72D586E3-7430-414D-B392-E55870E004BA}" srcOrd="0" destOrd="0" presId="urn:microsoft.com/office/officeart/2005/8/layout/vList2"/>
    <dgm:cxn modelId="{17C804D3-BCF6-4999-AD11-FED850EAE9FB}" srcId="{31F3931A-FFE1-49D8-AFB2-5DF099D2B8DC}" destId="{66E83A83-E91F-4BB0-9A2C-338D42047724}" srcOrd="1" destOrd="0" parTransId="{3783521F-E2CB-4C61-A6FE-195ED2165A71}" sibTransId="{5278E8C1-369C-4511-80F1-D890D629FA2D}"/>
    <dgm:cxn modelId="{2ECE313B-CDB3-4125-9550-89C558FF0D40}" type="presParOf" srcId="{72D586E3-7430-414D-B392-E55870E004BA}" destId="{09522076-4533-43A4-921E-B46A5358E97E}" srcOrd="0" destOrd="0" presId="urn:microsoft.com/office/officeart/2005/8/layout/vList2"/>
    <dgm:cxn modelId="{88A2E5B6-30B1-4CCF-A7DD-228253B135F7}" type="presParOf" srcId="{72D586E3-7430-414D-B392-E55870E004BA}" destId="{B37C3837-4427-4417-A4AB-BA78D3D1043B}" srcOrd="1" destOrd="0" presId="urn:microsoft.com/office/officeart/2005/8/layout/vList2"/>
    <dgm:cxn modelId="{80E763C8-E6DA-4CCB-8209-26E48295B298}" type="presParOf" srcId="{72D586E3-7430-414D-B392-E55870E004BA}" destId="{ADC53A91-D04C-4CA4-BB3E-0D7A4F2D897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F3931A-FFE1-49D8-AFB2-5DF099D2B8D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A4CD38C1-EBE5-4409-9CDC-81C93A27B5C9}">
      <dgm:prSet phldrT="[Texto]" custT="1"/>
      <dgm:spPr/>
      <dgm:t>
        <a:bodyPr/>
        <a:lstStyle/>
        <a:p>
          <a:pPr algn="ctr"/>
          <a:r>
            <a:rPr lang="es-ES" sz="4400" dirty="0">
              <a:latin typeface="Arial" panose="020B0604020202020204" pitchFamily="34" charset="0"/>
              <a:cs typeface="Arial" panose="020B0604020202020204" pitchFamily="34" charset="0"/>
            </a:rPr>
            <a:t>Aplican por reembolso al 100%</a:t>
          </a:r>
          <a:endParaRPr lang="es-CR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8DCFBD-B676-44C8-A308-80A3F402B479}" type="parTrans" cxnId="{97FABFD4-4624-4FD7-BC3A-4F4D0C4201D1}">
      <dgm:prSet/>
      <dgm:spPr/>
      <dgm:t>
        <a:bodyPr/>
        <a:lstStyle/>
        <a:p>
          <a:endParaRPr lang="es-CR"/>
        </a:p>
      </dgm:t>
    </dgm:pt>
    <dgm:pt modelId="{C3D3EC78-E8FB-4886-B42D-6BDFAF693CE3}" type="sibTrans" cxnId="{97FABFD4-4624-4FD7-BC3A-4F4D0C4201D1}">
      <dgm:prSet/>
      <dgm:spPr/>
      <dgm:t>
        <a:bodyPr/>
        <a:lstStyle/>
        <a:p>
          <a:endParaRPr lang="es-CR"/>
        </a:p>
      </dgm:t>
    </dgm:pt>
    <dgm:pt modelId="{66E83A83-E91F-4BB0-9A2C-338D42047724}">
      <dgm:prSet phldrT="[Texto]" custT="1"/>
      <dgm:spPr/>
      <dgm:t>
        <a:bodyPr/>
        <a:lstStyle/>
        <a:p>
          <a:pPr algn="ctr"/>
          <a:r>
            <a:rPr lang="es-ES" sz="4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Solo para </a:t>
          </a:r>
          <a:r>
            <a:rPr lang="es-E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Titulares</a:t>
          </a:r>
          <a:endParaRPr lang="es-CR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83521F-E2CB-4C61-A6FE-195ED2165A71}" type="parTrans" cxnId="{17C804D3-BCF6-4999-AD11-FED850EAE9FB}">
      <dgm:prSet/>
      <dgm:spPr/>
      <dgm:t>
        <a:bodyPr/>
        <a:lstStyle/>
        <a:p>
          <a:endParaRPr lang="es-CR"/>
        </a:p>
      </dgm:t>
    </dgm:pt>
    <dgm:pt modelId="{5278E8C1-369C-4511-80F1-D890D629FA2D}" type="sibTrans" cxnId="{17C804D3-BCF6-4999-AD11-FED850EAE9FB}">
      <dgm:prSet/>
      <dgm:spPr/>
      <dgm:t>
        <a:bodyPr/>
        <a:lstStyle/>
        <a:p>
          <a:endParaRPr lang="es-CR"/>
        </a:p>
      </dgm:t>
    </dgm:pt>
    <dgm:pt modelId="{72D586E3-7430-414D-B392-E55870E004BA}" type="pres">
      <dgm:prSet presAssocID="{31F3931A-FFE1-49D8-AFB2-5DF099D2B8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522076-4533-43A4-921E-B46A5358E97E}" type="pres">
      <dgm:prSet presAssocID="{A4CD38C1-EBE5-4409-9CDC-81C93A27B5C9}" presName="parentText" presStyleLbl="node1" presStyleIdx="0" presStyleCnt="2" custScaleX="29117" custLinFactY="-39153" custLinFactNeighborX="-81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7C3837-4427-4417-A4AB-BA78D3D1043B}" type="pres">
      <dgm:prSet presAssocID="{C3D3EC78-E8FB-4886-B42D-6BDFAF693CE3}" presName="spacer" presStyleCnt="0"/>
      <dgm:spPr/>
    </dgm:pt>
    <dgm:pt modelId="{ADC53A91-D04C-4CA4-BB3E-0D7A4F2D8977}" type="pres">
      <dgm:prSet presAssocID="{66E83A83-E91F-4BB0-9A2C-338D42047724}" presName="parentText" presStyleLbl="node1" presStyleIdx="1" presStyleCnt="2" custScaleX="31056" custLinFactY="-138322" custLinFactNeighborX="2956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145E91-A4FB-4117-95F2-CD7C6EB3FE7B}" type="presOf" srcId="{66E83A83-E91F-4BB0-9A2C-338D42047724}" destId="{ADC53A91-D04C-4CA4-BB3E-0D7A4F2D8977}" srcOrd="0" destOrd="0" presId="urn:microsoft.com/office/officeart/2005/8/layout/vList2"/>
    <dgm:cxn modelId="{97FABFD4-4624-4FD7-BC3A-4F4D0C4201D1}" srcId="{31F3931A-FFE1-49D8-AFB2-5DF099D2B8DC}" destId="{A4CD38C1-EBE5-4409-9CDC-81C93A27B5C9}" srcOrd="0" destOrd="0" parTransId="{418DCFBD-B676-44C8-A308-80A3F402B479}" sibTransId="{C3D3EC78-E8FB-4886-B42D-6BDFAF693CE3}"/>
    <dgm:cxn modelId="{F7A1B62D-F839-469D-8975-325644CE185C}" type="presOf" srcId="{A4CD38C1-EBE5-4409-9CDC-81C93A27B5C9}" destId="{09522076-4533-43A4-921E-B46A5358E97E}" srcOrd="0" destOrd="0" presId="urn:microsoft.com/office/officeart/2005/8/layout/vList2"/>
    <dgm:cxn modelId="{EA4D0A2F-8D19-4AD2-B3AA-E8F86CF5A5E6}" type="presOf" srcId="{31F3931A-FFE1-49D8-AFB2-5DF099D2B8DC}" destId="{72D586E3-7430-414D-B392-E55870E004BA}" srcOrd="0" destOrd="0" presId="urn:microsoft.com/office/officeart/2005/8/layout/vList2"/>
    <dgm:cxn modelId="{17C804D3-BCF6-4999-AD11-FED850EAE9FB}" srcId="{31F3931A-FFE1-49D8-AFB2-5DF099D2B8DC}" destId="{66E83A83-E91F-4BB0-9A2C-338D42047724}" srcOrd="1" destOrd="0" parTransId="{3783521F-E2CB-4C61-A6FE-195ED2165A71}" sibTransId="{5278E8C1-369C-4511-80F1-D890D629FA2D}"/>
    <dgm:cxn modelId="{DE0F92E1-B364-4282-905D-7E616AB483FA}" type="presParOf" srcId="{72D586E3-7430-414D-B392-E55870E004BA}" destId="{09522076-4533-43A4-921E-B46A5358E97E}" srcOrd="0" destOrd="0" presId="urn:microsoft.com/office/officeart/2005/8/layout/vList2"/>
    <dgm:cxn modelId="{68CD17D8-82FA-4964-81F0-B69F1EF6CA07}" type="presParOf" srcId="{72D586E3-7430-414D-B392-E55870E004BA}" destId="{B37C3837-4427-4417-A4AB-BA78D3D1043B}" srcOrd="1" destOrd="0" presId="urn:microsoft.com/office/officeart/2005/8/layout/vList2"/>
    <dgm:cxn modelId="{51722F26-F83B-493F-A9BC-FDD3F7552C2C}" type="presParOf" srcId="{72D586E3-7430-414D-B392-E55870E004BA}" destId="{ADC53A91-D04C-4CA4-BB3E-0D7A4F2D897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65E32-D96C-4DF1-A5A9-622BE8CC42ED}">
      <dsp:nvSpPr>
        <dsp:cNvPr id="0" name=""/>
        <dsp:cNvSpPr/>
      </dsp:nvSpPr>
      <dsp:spPr>
        <a:xfrm rot="5400000">
          <a:off x="-484102" y="489747"/>
          <a:ext cx="3227352" cy="22591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/>
            <a:t>1.</a:t>
          </a:r>
          <a:endParaRPr lang="es-CR" sz="6500" kern="1200" dirty="0"/>
        </a:p>
      </dsp:txBody>
      <dsp:txXfrm rot="-5400000">
        <a:off x="1" y="1135217"/>
        <a:ext cx="2259146" cy="968206"/>
      </dsp:txXfrm>
    </dsp:sp>
    <dsp:sp modelId="{960AF752-C756-48DB-ADDB-84F2FA5D6E91}">
      <dsp:nvSpPr>
        <dsp:cNvPr id="0" name=""/>
        <dsp:cNvSpPr/>
      </dsp:nvSpPr>
      <dsp:spPr>
        <a:xfrm rot="5400000">
          <a:off x="7145791" y="-4880999"/>
          <a:ext cx="2097779" cy="118710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200" kern="1200" dirty="0">
              <a:solidFill>
                <a:srgbClr val="002060"/>
              </a:solidFill>
            </a:rPr>
            <a:t>Debe ser pre-autorizado</a:t>
          </a:r>
          <a:endParaRPr lang="es-CR" sz="5200" kern="1200" dirty="0">
            <a:solidFill>
              <a:srgbClr val="002060"/>
            </a:solidFill>
          </a:endParaRPr>
        </a:p>
      </dsp:txBody>
      <dsp:txXfrm rot="-5400000">
        <a:off x="2259147" y="108050"/>
        <a:ext cx="11768663" cy="1892969"/>
      </dsp:txXfrm>
    </dsp:sp>
    <dsp:sp modelId="{FCE4F8AB-F5D1-4BBD-B13E-0D88535B0D8D}">
      <dsp:nvSpPr>
        <dsp:cNvPr id="0" name=""/>
        <dsp:cNvSpPr/>
      </dsp:nvSpPr>
      <dsp:spPr>
        <a:xfrm rot="5400000">
          <a:off x="-484102" y="3531652"/>
          <a:ext cx="3227352" cy="22591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/>
            <a:t>2.</a:t>
          </a:r>
          <a:endParaRPr lang="es-CR" sz="6500" kern="1200" dirty="0"/>
        </a:p>
      </dsp:txBody>
      <dsp:txXfrm rot="-5400000">
        <a:off x="1" y="4177122"/>
        <a:ext cx="2259146" cy="968206"/>
      </dsp:txXfrm>
    </dsp:sp>
    <dsp:sp modelId="{FBAF1E89-2236-42BB-9C67-3CC2A1DB6654}">
      <dsp:nvSpPr>
        <dsp:cNvPr id="0" name=""/>
        <dsp:cNvSpPr/>
      </dsp:nvSpPr>
      <dsp:spPr>
        <a:xfrm rot="5400000">
          <a:off x="7145791" y="-1839095"/>
          <a:ext cx="2097779" cy="118710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200" kern="1200" dirty="0">
              <a:solidFill>
                <a:srgbClr val="002060"/>
              </a:solidFill>
            </a:rPr>
            <a:t>Aplica el co-aseguro del 20%</a:t>
          </a:r>
          <a:endParaRPr lang="es-CR" sz="5200" kern="1200" dirty="0">
            <a:solidFill>
              <a:srgbClr val="002060"/>
            </a:solidFill>
          </a:endParaRPr>
        </a:p>
      </dsp:txBody>
      <dsp:txXfrm rot="-5400000">
        <a:off x="2259147" y="3149954"/>
        <a:ext cx="11768663" cy="1892969"/>
      </dsp:txXfrm>
    </dsp:sp>
    <dsp:sp modelId="{B70ED217-300E-4F21-843B-30096BA0CA5F}">
      <dsp:nvSpPr>
        <dsp:cNvPr id="0" name=""/>
        <dsp:cNvSpPr/>
      </dsp:nvSpPr>
      <dsp:spPr>
        <a:xfrm rot="5400000">
          <a:off x="-484102" y="6573556"/>
          <a:ext cx="3227352" cy="22591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/>
            <a:t>3.</a:t>
          </a:r>
          <a:endParaRPr lang="es-CR" sz="6500" kern="1200" dirty="0"/>
        </a:p>
      </dsp:txBody>
      <dsp:txXfrm rot="-5400000">
        <a:off x="1" y="7219026"/>
        <a:ext cx="2259146" cy="968206"/>
      </dsp:txXfrm>
    </dsp:sp>
    <dsp:sp modelId="{9BC47970-3974-41B3-918C-5E7AD1B102D9}">
      <dsp:nvSpPr>
        <dsp:cNvPr id="0" name=""/>
        <dsp:cNvSpPr/>
      </dsp:nvSpPr>
      <dsp:spPr>
        <a:xfrm rot="5400000">
          <a:off x="7145791" y="1202809"/>
          <a:ext cx="2097779" cy="118710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200" kern="1200" dirty="0">
              <a:solidFill>
                <a:srgbClr val="002060"/>
              </a:solidFill>
            </a:rPr>
            <a:t>Tienen Stop Loss de $5,000 local, es decir es lo máx. que se llega a pagar.</a:t>
          </a:r>
          <a:endParaRPr lang="es-CR" sz="5200" kern="1200" dirty="0">
            <a:solidFill>
              <a:srgbClr val="002060"/>
            </a:solidFill>
          </a:endParaRPr>
        </a:p>
      </dsp:txBody>
      <dsp:txXfrm rot="-5400000">
        <a:off x="2259147" y="6191859"/>
        <a:ext cx="11768663" cy="1892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22076-4533-43A4-921E-B46A5358E97E}">
      <dsp:nvSpPr>
        <dsp:cNvPr id="0" name=""/>
        <dsp:cNvSpPr/>
      </dsp:nvSpPr>
      <dsp:spPr>
        <a:xfrm>
          <a:off x="4201997" y="1091248"/>
          <a:ext cx="4462462" cy="193927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>
              <a:latin typeface="Arial" panose="020B0604020202020204" pitchFamily="34" charset="0"/>
              <a:cs typeface="Arial" panose="020B0604020202020204" pitchFamily="34" charset="0"/>
            </a:rPr>
            <a:t>Deben ser 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>
              <a:latin typeface="Arial" panose="020B0604020202020204" pitchFamily="34" charset="0"/>
              <a:cs typeface="Arial" panose="020B0604020202020204" pitchFamily="34" charset="0"/>
            </a:rPr>
            <a:t>pre-autorizados</a:t>
          </a:r>
          <a:endParaRPr lang="es-CR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6665" y="1185916"/>
        <a:ext cx="4273126" cy="1749939"/>
      </dsp:txXfrm>
    </dsp:sp>
    <dsp:sp modelId="{ADC53A91-D04C-4CA4-BB3E-0D7A4F2D8977}">
      <dsp:nvSpPr>
        <dsp:cNvPr id="0" name=""/>
        <dsp:cNvSpPr/>
      </dsp:nvSpPr>
      <dsp:spPr>
        <a:xfrm>
          <a:off x="10246788" y="1012565"/>
          <a:ext cx="4759632" cy="1939275"/>
        </a:xfrm>
        <a:prstGeom prst="roundRect">
          <a:avLst/>
        </a:prstGeom>
        <a:solidFill>
          <a:schemeClr val="accent1">
            <a:shade val="50000"/>
            <a:hueOff val="761134"/>
            <a:satOff val="0"/>
            <a:lumOff val="483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Aplican por pago 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directo</a:t>
          </a:r>
          <a:endParaRPr lang="es-CR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41456" y="1107233"/>
        <a:ext cx="4570296" cy="1749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22076-4533-43A4-921E-B46A5358E97E}">
      <dsp:nvSpPr>
        <dsp:cNvPr id="0" name=""/>
        <dsp:cNvSpPr/>
      </dsp:nvSpPr>
      <dsp:spPr>
        <a:xfrm>
          <a:off x="4189123" y="91923"/>
          <a:ext cx="4462462" cy="193927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>
              <a:latin typeface="Arial" panose="020B0604020202020204" pitchFamily="34" charset="0"/>
              <a:cs typeface="Arial" panose="020B0604020202020204" pitchFamily="34" charset="0"/>
            </a:rPr>
            <a:t>Deben ser 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>
              <a:latin typeface="Arial" panose="020B0604020202020204" pitchFamily="34" charset="0"/>
              <a:cs typeface="Arial" panose="020B0604020202020204" pitchFamily="34" charset="0"/>
            </a:rPr>
            <a:t>pre-autorizados</a:t>
          </a:r>
          <a:endParaRPr lang="es-CR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3791" y="186591"/>
        <a:ext cx="4273126" cy="1749939"/>
      </dsp:txXfrm>
    </dsp:sp>
    <dsp:sp modelId="{ADC53A91-D04C-4CA4-BB3E-0D7A4F2D8977}">
      <dsp:nvSpPr>
        <dsp:cNvPr id="0" name=""/>
        <dsp:cNvSpPr/>
      </dsp:nvSpPr>
      <dsp:spPr>
        <a:xfrm>
          <a:off x="9813983" y="108039"/>
          <a:ext cx="4759632" cy="1939275"/>
        </a:xfrm>
        <a:prstGeom prst="roundRect">
          <a:avLst/>
        </a:prstGeom>
        <a:solidFill>
          <a:schemeClr val="accent1">
            <a:shade val="50000"/>
            <a:hueOff val="761134"/>
            <a:satOff val="0"/>
            <a:lumOff val="483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Aplican por reembolso</a:t>
          </a:r>
          <a:endParaRPr lang="es-CR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08651" y="202707"/>
        <a:ext cx="4570296" cy="1749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22076-4533-43A4-921E-B46A5358E97E}">
      <dsp:nvSpPr>
        <dsp:cNvPr id="0" name=""/>
        <dsp:cNvSpPr/>
      </dsp:nvSpPr>
      <dsp:spPr>
        <a:xfrm>
          <a:off x="4189123" y="91923"/>
          <a:ext cx="4462462" cy="193927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>
              <a:latin typeface="Arial" panose="020B0604020202020204" pitchFamily="34" charset="0"/>
              <a:cs typeface="Arial" panose="020B0604020202020204" pitchFamily="34" charset="0"/>
            </a:rPr>
            <a:t>No deben ser 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>
              <a:latin typeface="Arial" panose="020B0604020202020204" pitchFamily="34" charset="0"/>
              <a:cs typeface="Arial" panose="020B0604020202020204" pitchFamily="34" charset="0"/>
            </a:rPr>
            <a:t>pre-autorizados</a:t>
          </a:r>
          <a:endParaRPr lang="es-CR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3791" y="186591"/>
        <a:ext cx="4273126" cy="1749939"/>
      </dsp:txXfrm>
    </dsp:sp>
    <dsp:sp modelId="{ADC53A91-D04C-4CA4-BB3E-0D7A4F2D8977}">
      <dsp:nvSpPr>
        <dsp:cNvPr id="0" name=""/>
        <dsp:cNvSpPr/>
      </dsp:nvSpPr>
      <dsp:spPr>
        <a:xfrm>
          <a:off x="9813983" y="108039"/>
          <a:ext cx="4759632" cy="1939275"/>
        </a:xfrm>
        <a:prstGeom prst="roundRect">
          <a:avLst/>
        </a:prstGeom>
        <a:solidFill>
          <a:schemeClr val="accent1">
            <a:shade val="50000"/>
            <a:hueOff val="761134"/>
            <a:satOff val="0"/>
            <a:lumOff val="483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Aplican por reembolso</a:t>
          </a:r>
          <a:endParaRPr lang="es-CR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08651" y="202707"/>
        <a:ext cx="4570296" cy="1749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22076-4533-43A4-921E-B46A5358E97E}">
      <dsp:nvSpPr>
        <dsp:cNvPr id="0" name=""/>
        <dsp:cNvSpPr/>
      </dsp:nvSpPr>
      <dsp:spPr>
        <a:xfrm>
          <a:off x="4216863" y="186286"/>
          <a:ext cx="4462462" cy="16731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>
              <a:latin typeface="Arial" panose="020B0604020202020204" pitchFamily="34" charset="0"/>
              <a:cs typeface="Arial" panose="020B0604020202020204" pitchFamily="34" charset="0"/>
            </a:rPr>
            <a:t>Aplica por reembolso</a:t>
          </a:r>
          <a:endParaRPr lang="es-CR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8537" y="267960"/>
        <a:ext cx="4299114" cy="1509752"/>
      </dsp:txXfrm>
    </dsp:sp>
    <dsp:sp modelId="{ADC53A91-D04C-4CA4-BB3E-0D7A4F2D8977}">
      <dsp:nvSpPr>
        <dsp:cNvPr id="0" name=""/>
        <dsp:cNvSpPr/>
      </dsp:nvSpPr>
      <dsp:spPr>
        <a:xfrm>
          <a:off x="9813983" y="194116"/>
          <a:ext cx="4759632" cy="1673100"/>
        </a:xfrm>
        <a:prstGeom prst="roundRect">
          <a:avLst/>
        </a:prstGeom>
        <a:solidFill>
          <a:schemeClr val="accent1">
            <a:shade val="50000"/>
            <a:hueOff val="761134"/>
            <a:satOff val="0"/>
            <a:lumOff val="483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Aplica al coaseguro.</a:t>
          </a:r>
          <a:endParaRPr lang="es-CR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95657" y="275790"/>
        <a:ext cx="4596284" cy="15097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22076-4533-43A4-921E-B46A5358E97E}">
      <dsp:nvSpPr>
        <dsp:cNvPr id="0" name=""/>
        <dsp:cNvSpPr/>
      </dsp:nvSpPr>
      <dsp:spPr>
        <a:xfrm>
          <a:off x="4189123" y="0"/>
          <a:ext cx="4462462" cy="231952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>
              <a:latin typeface="Arial" panose="020B0604020202020204" pitchFamily="34" charset="0"/>
              <a:cs typeface="Arial" panose="020B0604020202020204" pitchFamily="34" charset="0"/>
            </a:rPr>
            <a:t>Aplican por reembolso al 100%</a:t>
          </a:r>
          <a:endParaRPr lang="es-CR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2353" y="113230"/>
        <a:ext cx="4236002" cy="2093065"/>
      </dsp:txXfrm>
    </dsp:sp>
    <dsp:sp modelId="{ADC53A91-D04C-4CA4-BB3E-0D7A4F2D8977}">
      <dsp:nvSpPr>
        <dsp:cNvPr id="0" name=""/>
        <dsp:cNvSpPr/>
      </dsp:nvSpPr>
      <dsp:spPr>
        <a:xfrm>
          <a:off x="9813983" y="0"/>
          <a:ext cx="4759632" cy="2319525"/>
        </a:xfrm>
        <a:prstGeom prst="roundRect">
          <a:avLst/>
        </a:prstGeom>
        <a:solidFill>
          <a:schemeClr val="accent1">
            <a:shade val="50000"/>
            <a:hueOff val="761134"/>
            <a:satOff val="0"/>
            <a:lumOff val="483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Solo para </a:t>
          </a:r>
          <a:r>
            <a:rPr lang="es-ES" sz="4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Titulares</a:t>
          </a:r>
          <a:endParaRPr lang="es-CR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27213" y="113230"/>
        <a:ext cx="4533172" cy="2093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6380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por logo</a:t>
            </a:r>
            <a:r>
              <a:rPr lang="es-ES_tradnl" baseline="0" dirty="0"/>
              <a:t> de Le</a:t>
            </a:r>
            <a:r>
              <a:rPr lang="es-ES" baseline="0" dirty="0" err="1"/>
              <a:t>ó</a:t>
            </a:r>
            <a:r>
              <a:rPr lang="es-ES_tradnl" baseline="0" dirty="0"/>
              <a:t>n azulado en todas menos la primera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14947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7911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7911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40819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8079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9651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7911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7911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7911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Agregar</a:t>
            </a:r>
            <a:r>
              <a:rPr lang="es-ES_tradnl" baseline="0" dirty="0"/>
              <a:t> leyenda.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8080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791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Agregar cobertura</a:t>
            </a:r>
            <a:r>
              <a:rPr lang="es-ES_tradnl" baseline="0" dirty="0"/>
              <a:t> </a:t>
            </a:r>
            <a:r>
              <a:rPr lang="es-ES_tradnl" dirty="0"/>
              <a:t>regional o internacional.</a:t>
            </a:r>
          </a:p>
        </p:txBody>
      </p:sp>
    </p:spTree>
    <p:extLst>
      <p:ext uri="{BB962C8B-B14F-4D97-AF65-F5344CB8AC3E}">
        <p14:creationId xmlns:p14="http://schemas.microsoft.com/office/powerpoint/2010/main" val="2136393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7911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dirty="0"/>
              <a:t>5 cadenas</a:t>
            </a:r>
            <a:r>
              <a:rPr lang="es-CR" baseline="0" dirty="0"/>
              <a:t> de laboratorios a nivel nacional mas Centros médicos 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C13A6D8-FB85-4A58-8BD4-8660BCD7BDCB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92782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7911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dirty="0"/>
              <a:t>5 cadenas</a:t>
            </a:r>
            <a:r>
              <a:rPr lang="es-CR" baseline="0" dirty="0"/>
              <a:t> de laboratorios a nivel nacional mas Centros médicos </a:t>
            </a:r>
          </a:p>
          <a:p>
            <a:pPr marL="0" marR="0" indent="0" algn="l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C13A6D8-FB85-4A58-8BD4-8660BCD7BDCB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8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EB13488-07F4-4612-BA31-7EF06C765252}" type="slidenum">
              <a:rPr lang="es-CR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s-C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4728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por logo</a:t>
            </a:r>
            <a:r>
              <a:rPr lang="es-ES_tradnl" baseline="0" dirty="0"/>
              <a:t> de Le</a:t>
            </a:r>
            <a:r>
              <a:rPr lang="es-ES" baseline="0" dirty="0" err="1"/>
              <a:t>ó</a:t>
            </a:r>
            <a:r>
              <a:rPr lang="es-ES_tradnl" baseline="0" dirty="0"/>
              <a:t>n azulado en todas menos la primera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14947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Cambiar por logo</a:t>
            </a:r>
            <a:r>
              <a:rPr lang="es-ES_tradnl" baseline="0" dirty="0"/>
              <a:t> de Le</a:t>
            </a:r>
            <a:r>
              <a:rPr lang="es-ES" baseline="0" dirty="0" err="1"/>
              <a:t>ó</a:t>
            </a:r>
            <a:r>
              <a:rPr lang="es-ES_tradnl" baseline="0" dirty="0"/>
              <a:t>n azulado en todas menos la primera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48480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Agregar cobertura</a:t>
            </a:r>
            <a:r>
              <a:rPr lang="es-ES_tradnl" baseline="0" dirty="0"/>
              <a:t> </a:t>
            </a:r>
            <a:r>
              <a:rPr lang="es-ES_tradnl" dirty="0"/>
              <a:t>regional o internacional.</a:t>
            </a:r>
          </a:p>
        </p:txBody>
      </p:sp>
    </p:spTree>
    <p:extLst>
      <p:ext uri="{BB962C8B-B14F-4D97-AF65-F5344CB8AC3E}">
        <p14:creationId xmlns:p14="http://schemas.microsoft.com/office/powerpoint/2010/main" val="213639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791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791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791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7911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7911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791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8"/>
            <a:ext cx="14716127" cy="46434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2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24"/>
          <p:cNvSpPr/>
          <p:nvPr/>
        </p:nvSpPr>
        <p:spPr>
          <a:xfrm>
            <a:off x="0" y="1685382"/>
            <a:ext cx="24384000" cy="111382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Rectangle 29"/>
          <p:cNvSpPr/>
          <p:nvPr/>
        </p:nvSpPr>
        <p:spPr>
          <a:xfrm>
            <a:off x="0" y="12823605"/>
            <a:ext cx="24384000" cy="6583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Rectangle 30"/>
          <p:cNvSpPr/>
          <p:nvPr/>
        </p:nvSpPr>
        <p:spPr>
          <a:xfrm>
            <a:off x="0" y="349132"/>
            <a:ext cx="24384000" cy="13362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7648" y="703338"/>
            <a:ext cx="18258071" cy="50805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3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824427" indent="-379927">
              <a:defRPr sz="23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2pPr>
            <a:lvl3pPr marL="1268927" indent="-379927">
              <a:defRPr sz="23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3pPr>
            <a:lvl4pPr marL="1713427" indent="-379927">
              <a:defRPr sz="23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2157927" indent="-379927">
              <a:defRPr sz="2300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0" name="Picture 42" descr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0255" y="938371"/>
            <a:ext cx="3315737" cy="621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43" descr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4384000" cy="349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44" descr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6866"/>
            <a:ext cx="24384000" cy="349135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Box 21"/>
          <p:cNvSpPr txBox="1"/>
          <p:nvPr/>
        </p:nvSpPr>
        <p:spPr>
          <a:xfrm>
            <a:off x="663605" y="12911049"/>
            <a:ext cx="6051609" cy="46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5828" tIns="105828" rIns="105828" bIns="105828">
            <a:spAutoFit/>
          </a:bodyPr>
          <a:lstStyle>
            <a:lvl1pPr algn="l" defTabSz="1058311">
              <a:defRPr sz="1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© 2016 ASSA Compañía de Seguros, S.A.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03552" y="12904554"/>
            <a:ext cx="395721" cy="396875"/>
          </a:xfrm>
          <a:prstGeom prst="rect">
            <a:avLst/>
          </a:prstGeom>
        </p:spPr>
        <p:txBody>
          <a:bodyPr/>
          <a:lstStyle>
            <a:lvl1pPr algn="r">
              <a:defRPr sz="1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pt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6649" y="6716579"/>
            <a:ext cx="23692591" cy="162604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51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64777" indent="-820277" algn="ctr">
              <a:defRPr sz="51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09277" indent="-820277" algn="ctr">
              <a:defRPr sz="51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53777" indent="-820277" algn="ctr">
              <a:defRPr sz="51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98277" indent="-820277" algn="ctr">
              <a:defRPr sz="5100">
                <a:solidFill>
                  <a:srgbClr val="051C5B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TextBox 10"/>
          <p:cNvSpPr txBox="1"/>
          <p:nvPr/>
        </p:nvSpPr>
        <p:spPr>
          <a:xfrm>
            <a:off x="663606" y="12911049"/>
            <a:ext cx="6051610" cy="4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8850" tIns="108850" rIns="108850" bIns="108850">
            <a:spAutoFit/>
          </a:bodyPr>
          <a:lstStyle>
            <a:lvl1pPr defTabSz="1088529"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© 2015 ASSA Compañía de Seguros, S.A.</a:t>
            </a:r>
          </a:p>
        </p:txBody>
      </p:sp>
      <p:pic>
        <p:nvPicPr>
          <p:cNvPr id="143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0256" y="938371"/>
            <a:ext cx="3315737" cy="621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24384000" cy="349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3" descr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6869"/>
            <a:ext cx="24384000" cy="34913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03936" y="12904554"/>
            <a:ext cx="395337" cy="40957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20"/>
          <p:cNvSpPr/>
          <p:nvPr/>
        </p:nvSpPr>
        <p:spPr>
          <a:xfrm>
            <a:off x="0" y="1685382"/>
            <a:ext cx="24384000" cy="111382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Rectangle 25"/>
          <p:cNvSpPr/>
          <p:nvPr/>
        </p:nvSpPr>
        <p:spPr>
          <a:xfrm>
            <a:off x="0" y="12823605"/>
            <a:ext cx="24384000" cy="6583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Rectangle 26"/>
          <p:cNvSpPr/>
          <p:nvPr/>
        </p:nvSpPr>
        <p:spPr>
          <a:xfrm>
            <a:off x="0" y="261115"/>
            <a:ext cx="24384000" cy="14242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7648" y="1008139"/>
            <a:ext cx="18258071" cy="8675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2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973094" indent="-528594">
              <a:defRPr sz="32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2pPr>
            <a:lvl3pPr marL="1417594" indent="-528594">
              <a:defRPr sz="32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3pPr>
            <a:lvl4pPr marL="1862094" indent="-528594">
              <a:defRPr sz="32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2306594" indent="-528594">
              <a:defRPr sz="3200" b="1">
                <a:solidFill>
                  <a:srgbClr val="051C5B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7" name="Picture 38" descr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0255" y="938371"/>
            <a:ext cx="3315737" cy="621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39" descr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4384000" cy="349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40" descr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6866"/>
            <a:ext cx="24384000" cy="349135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extBox 18"/>
          <p:cNvSpPr txBox="1"/>
          <p:nvPr/>
        </p:nvSpPr>
        <p:spPr>
          <a:xfrm>
            <a:off x="663605" y="12911049"/>
            <a:ext cx="6051609" cy="46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5828" tIns="105828" rIns="105828" bIns="105828">
            <a:spAutoFit/>
          </a:bodyPr>
          <a:lstStyle>
            <a:lvl1pPr algn="l" defTabSz="1058311">
              <a:defRPr sz="1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© 2016 ASSA Compañía de Seguros, S.A.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03552" y="12904554"/>
            <a:ext cx="395721" cy="396875"/>
          </a:xfrm>
          <a:prstGeom prst="rect">
            <a:avLst/>
          </a:prstGeom>
        </p:spPr>
        <p:txBody>
          <a:bodyPr/>
          <a:lstStyle>
            <a:lvl1pPr algn="r">
              <a:defRPr sz="17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3"/>
            <a:ext cx="20726400" cy="29400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605E-624D-B344-8CE0-39CA2115B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69D4-507E-7F4E-8882-044A54E77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5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605E-624D-B344-8CE0-39CA2115B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69D4-507E-7F4E-8882-044A54E77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3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4"/>
            <a:ext cx="20726400" cy="2724149"/>
          </a:xfrm>
        </p:spPr>
        <p:txBody>
          <a:bodyPr anchor="t"/>
          <a:lstStyle>
            <a:lvl1pPr algn="l">
              <a:defRPr sz="10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3"/>
          </a:xfrm>
        </p:spPr>
        <p:txBody>
          <a:bodyPr anchor="b"/>
          <a:lstStyle>
            <a:lvl1pPr marL="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1pPr>
            <a:lvl2pPr marL="12192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43852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65778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487704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609630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31556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534827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9754088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605E-624D-B344-8CE0-39CA2115B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69D4-507E-7F4E-8882-044A54E77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54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400303"/>
            <a:ext cx="10769600" cy="6788149"/>
          </a:xfrm>
        </p:spPr>
        <p:txBody>
          <a:bodyPr/>
          <a:lstStyle>
            <a:lvl1pPr>
              <a:defRPr sz="7500"/>
            </a:lvl1pPr>
            <a:lvl2pPr>
              <a:defRPr sz="6400"/>
            </a:lvl2pPr>
            <a:lvl3pPr>
              <a:defRPr sz="53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2400303"/>
            <a:ext cx="10769600" cy="6788149"/>
          </a:xfrm>
        </p:spPr>
        <p:txBody>
          <a:bodyPr/>
          <a:lstStyle>
            <a:lvl1pPr>
              <a:defRPr sz="7500"/>
            </a:lvl1pPr>
            <a:lvl2pPr>
              <a:defRPr sz="6400"/>
            </a:lvl2pPr>
            <a:lvl3pPr>
              <a:defRPr sz="53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605E-624D-B344-8CE0-39CA2115B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69D4-507E-7F4E-8882-044A54E77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31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8"/>
            <a:ext cx="10773835" cy="1279525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49"/>
            <a:ext cx="10773835" cy="7902576"/>
          </a:xfrm>
        </p:spPr>
        <p:txBody>
          <a:bodyPr/>
          <a:lstStyle>
            <a:lvl1pPr>
              <a:defRPr sz="6400"/>
            </a:lvl1pPr>
            <a:lvl2pPr>
              <a:defRPr sz="53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7" y="3070228"/>
            <a:ext cx="10778067" cy="1279525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261" indent="0">
              <a:buNone/>
              <a:defRPr sz="5300" b="1"/>
            </a:lvl2pPr>
            <a:lvl3pPr marL="2438522" indent="0">
              <a:buNone/>
              <a:defRPr sz="4800" b="1"/>
            </a:lvl3pPr>
            <a:lvl4pPr marL="3657783" indent="0">
              <a:buNone/>
              <a:defRPr sz="4300" b="1"/>
            </a:lvl4pPr>
            <a:lvl5pPr marL="4877044" indent="0">
              <a:buNone/>
              <a:defRPr sz="4300" b="1"/>
            </a:lvl5pPr>
            <a:lvl6pPr marL="6096305" indent="0">
              <a:buNone/>
              <a:defRPr sz="4300" b="1"/>
            </a:lvl6pPr>
            <a:lvl7pPr marL="7315566" indent="0">
              <a:buNone/>
              <a:defRPr sz="4300" b="1"/>
            </a:lvl7pPr>
            <a:lvl8pPr marL="8534827" indent="0">
              <a:buNone/>
              <a:defRPr sz="4300" b="1"/>
            </a:lvl8pPr>
            <a:lvl9pPr marL="9754088" indent="0">
              <a:buNone/>
              <a:defRPr sz="4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7" y="4349749"/>
            <a:ext cx="10778067" cy="7902576"/>
          </a:xfrm>
        </p:spPr>
        <p:txBody>
          <a:bodyPr/>
          <a:lstStyle>
            <a:lvl1pPr>
              <a:defRPr sz="6400"/>
            </a:lvl1pPr>
            <a:lvl2pPr>
              <a:defRPr sz="53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605E-624D-B344-8CE0-39CA2115B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69D4-507E-7F4E-8882-044A54E77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1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2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7" cy="2000252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7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605E-624D-B344-8CE0-39CA2115B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69D4-507E-7F4E-8882-044A54E77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2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605E-624D-B344-8CE0-39CA2115B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69D4-507E-7F4E-8882-044A54E77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42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5" y="546100"/>
            <a:ext cx="8022168" cy="2324101"/>
          </a:xfrm>
        </p:spPr>
        <p:txBody>
          <a:bodyPr anchor="b"/>
          <a:lstStyle>
            <a:lvl1pPr algn="l">
              <a:defRPr sz="5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4"/>
            <a:ext cx="13631333" cy="11706227"/>
          </a:xfrm>
        </p:spPr>
        <p:txBody>
          <a:bodyPr/>
          <a:lstStyle>
            <a:lvl1pPr>
              <a:defRPr sz="8500"/>
            </a:lvl1pPr>
            <a:lvl2pPr>
              <a:defRPr sz="7500"/>
            </a:lvl2pPr>
            <a:lvl3pPr>
              <a:defRPr sz="64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5" y="2870205"/>
            <a:ext cx="8022168" cy="9382125"/>
          </a:xfrm>
        </p:spPr>
        <p:txBody>
          <a:bodyPr/>
          <a:lstStyle>
            <a:lvl1pPr marL="0" indent="0">
              <a:buNone/>
              <a:defRPr sz="3700"/>
            </a:lvl1pPr>
            <a:lvl2pPr marL="1219261" indent="0">
              <a:buNone/>
              <a:defRPr sz="3200"/>
            </a:lvl2pPr>
            <a:lvl3pPr marL="2438522" indent="0">
              <a:buNone/>
              <a:defRPr sz="2700"/>
            </a:lvl3pPr>
            <a:lvl4pPr marL="3657783" indent="0">
              <a:buNone/>
              <a:defRPr sz="2400"/>
            </a:lvl4pPr>
            <a:lvl5pPr marL="4877044" indent="0">
              <a:buNone/>
              <a:defRPr sz="24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605E-624D-B344-8CE0-39CA2115B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69D4-507E-7F4E-8882-044A54E77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25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1"/>
            <a:ext cx="14630400" cy="1133477"/>
          </a:xfrm>
        </p:spPr>
        <p:txBody>
          <a:bodyPr anchor="b"/>
          <a:lstStyle>
            <a:lvl1pPr algn="l">
              <a:defRPr sz="5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49"/>
            <a:ext cx="14630400" cy="8229600"/>
          </a:xfrm>
        </p:spPr>
        <p:txBody>
          <a:bodyPr/>
          <a:lstStyle>
            <a:lvl1pPr marL="0" indent="0">
              <a:buNone/>
              <a:defRPr sz="8500"/>
            </a:lvl1pPr>
            <a:lvl2pPr marL="1219261" indent="0">
              <a:buNone/>
              <a:defRPr sz="7500"/>
            </a:lvl2pPr>
            <a:lvl3pPr marL="2438522" indent="0">
              <a:buNone/>
              <a:defRPr sz="6400"/>
            </a:lvl3pPr>
            <a:lvl4pPr marL="3657783" indent="0">
              <a:buNone/>
              <a:defRPr sz="5300"/>
            </a:lvl4pPr>
            <a:lvl5pPr marL="4877044" indent="0">
              <a:buNone/>
              <a:defRPr sz="5300"/>
            </a:lvl5pPr>
            <a:lvl6pPr marL="6096305" indent="0">
              <a:buNone/>
              <a:defRPr sz="5300"/>
            </a:lvl6pPr>
            <a:lvl7pPr marL="7315566" indent="0">
              <a:buNone/>
              <a:defRPr sz="5300"/>
            </a:lvl7pPr>
            <a:lvl8pPr marL="8534827" indent="0">
              <a:buNone/>
              <a:defRPr sz="5300"/>
            </a:lvl8pPr>
            <a:lvl9pPr marL="9754088" indent="0">
              <a:buNone/>
              <a:defRPr sz="5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7"/>
            <a:ext cx="14630400" cy="1609725"/>
          </a:xfrm>
        </p:spPr>
        <p:txBody>
          <a:bodyPr/>
          <a:lstStyle>
            <a:lvl1pPr marL="0" indent="0">
              <a:buNone/>
              <a:defRPr sz="3700"/>
            </a:lvl1pPr>
            <a:lvl2pPr marL="1219261" indent="0">
              <a:buNone/>
              <a:defRPr sz="3200"/>
            </a:lvl2pPr>
            <a:lvl3pPr marL="2438522" indent="0">
              <a:buNone/>
              <a:defRPr sz="2700"/>
            </a:lvl3pPr>
            <a:lvl4pPr marL="3657783" indent="0">
              <a:buNone/>
              <a:defRPr sz="2400"/>
            </a:lvl4pPr>
            <a:lvl5pPr marL="4877044" indent="0">
              <a:buNone/>
              <a:defRPr sz="2400"/>
            </a:lvl5pPr>
            <a:lvl6pPr marL="6096305" indent="0">
              <a:buNone/>
              <a:defRPr sz="2400"/>
            </a:lvl6pPr>
            <a:lvl7pPr marL="7315566" indent="0">
              <a:buNone/>
              <a:defRPr sz="2400"/>
            </a:lvl7pPr>
            <a:lvl8pPr marL="8534827" indent="0">
              <a:buNone/>
              <a:defRPr sz="2400"/>
            </a:lvl8pPr>
            <a:lvl9pPr marL="9754088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605E-624D-B344-8CE0-39CA2115B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69D4-507E-7F4E-8882-044A54E77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17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605E-624D-B344-8CE0-39CA2115B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69D4-507E-7F4E-8882-044A54E77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63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412751"/>
            <a:ext cx="5486400" cy="87757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12751"/>
            <a:ext cx="16052800" cy="87757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605E-624D-B344-8CE0-39CA2115BA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69D4-507E-7F4E-8882-044A54E77D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63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Image Lef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471920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6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0"/>
            <a:ext cx="14716127" cy="464343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7"/>
            <a:ext cx="7500939" cy="11555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7"/>
            <a:ext cx="7500939" cy="5607846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6"/>
            <a:ext cx="7500939" cy="578643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6"/>
            <a:ext cx="15609094" cy="101441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9" cy="5304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5"/>
            <a:ext cx="7500939" cy="5304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5"/>
            <a:ext cx="7500939" cy="112156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4770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888999" indent="-444499" algn="ctr">
              <a:spcBef>
                <a:spcPts val="0"/>
              </a:spcBef>
              <a:defRPr sz="3200" i="1"/>
            </a:lvl2pPr>
            <a:lvl3pPr marL="1333499" indent="-444499" algn="ctr">
              <a:spcBef>
                <a:spcPts val="0"/>
              </a:spcBef>
              <a:defRPr sz="3200" i="1"/>
            </a:lvl3pPr>
            <a:lvl4pPr marL="1777999" indent="-444499" algn="ctr">
              <a:spcBef>
                <a:spcPts val="0"/>
              </a:spcBef>
              <a:defRPr sz="3200" i="1"/>
            </a:lvl4pPr>
            <a:lvl5pPr marL="2222499" indent="-444499" algn="ctr">
              <a:spcBef>
                <a:spcPts val="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4833937" y="5997575"/>
            <a:ext cx="14716128" cy="8636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6"/>
            <a:ext cx="15609094" cy="303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4" y="13073062"/>
            <a:ext cx="466267" cy="477670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</p:sldLayoutIdLst>
  <p:transition spd="med"/>
  <p:txStyles>
    <p:title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11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0556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500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944686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389186" marR="0" indent="-611186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833686" marR="0" indent="-611186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278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7226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167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 vert="horz" lIns="243852" tIns="121926" rIns="243852" bIns="1219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4"/>
            <a:ext cx="21945600" cy="9051925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1" y="12712702"/>
            <a:ext cx="5689600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61" hangingPunct="1"/>
            <a:fld id="{C21B605E-624D-B344-8CE0-39CA2115BAD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261" hangingPunct="1"/>
              <a:t>4/22/2023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2"/>
            <a:ext cx="7721600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61" hangingPunct="1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2"/>
            <a:ext cx="5689600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61" hangingPunct="1"/>
            <a:fld id="{CB2E69D4-507E-7F4E-8882-044A54E77D9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261" hangingPunct="1"/>
              <a:t>‹Nº›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Fondo-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8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1219261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1219261" rtl="0" eaLnBrk="1" latinLnBrk="0" hangingPunct="1">
        <a:spcBef>
          <a:spcPct val="20000"/>
        </a:spcBef>
        <a:buFont typeface="Arial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1219261" rtl="0" eaLnBrk="1" latinLnBrk="0" hangingPunct="1">
        <a:spcBef>
          <a:spcPct val="20000"/>
        </a:spcBef>
        <a:buFont typeface="Arial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1219261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1219261" rtl="0" eaLnBrk="1" latinLnBrk="0" hangingPunct="1">
        <a:spcBef>
          <a:spcPct val="20000"/>
        </a:spcBef>
        <a:buFont typeface="Arial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1219261" rtl="0" eaLnBrk="1" latinLnBrk="0" hangingPunct="1">
        <a:spcBef>
          <a:spcPct val="20000"/>
        </a:spcBef>
        <a:buFont typeface="Arial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eg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centromedicosanjoaquin.com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13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5.xml"/><Relationship Id="rId11" Type="http://schemas.openxmlformats.org/officeDocument/2006/relationships/diagramData" Target="../diagrams/data6.xml"/><Relationship Id="rId5" Type="http://schemas.openxmlformats.org/officeDocument/2006/relationships/diagramData" Target="../diagrams/data5.xml"/><Relationship Id="rId15" Type="http://schemas.microsoft.com/office/2007/relationships/diagramDrawing" Target="../diagrams/drawing6.xml"/><Relationship Id="rId10" Type="http://schemas.openxmlformats.org/officeDocument/2006/relationships/image" Target="../media/image22.jpeg"/><Relationship Id="rId4" Type="http://schemas.openxmlformats.org/officeDocument/2006/relationships/image" Target="../media/image13.png"/><Relationship Id="rId9" Type="http://schemas.microsoft.com/office/2007/relationships/diagramDrawing" Target="../diagrams/drawing5.xml"/><Relationship Id="rId14" Type="http://schemas.openxmlformats.org/officeDocument/2006/relationships/diagramColors" Target="../diagrams/colors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hyperlink" Target="ASSA-MedicMovil.mp4" TargetMode="Externa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utorizacionescr@assanet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hyperlink" Target="mailto:asesoriacr@assanet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assanet.cr/mediproceso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assa.mediprocesos.com/hom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2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11" Type="http://schemas.openxmlformats.org/officeDocument/2006/relationships/image" Target="../media/image2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2.jpeg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3.xml"/><Relationship Id="rId11" Type="http://schemas.openxmlformats.org/officeDocument/2006/relationships/diagramData" Target="../diagrams/data4.xml"/><Relationship Id="rId5" Type="http://schemas.openxmlformats.org/officeDocument/2006/relationships/diagramData" Target="../diagrams/data3.xml"/><Relationship Id="rId15" Type="http://schemas.microsoft.com/office/2007/relationships/diagramDrawing" Target="../diagrams/drawing4.xml"/><Relationship Id="rId10" Type="http://schemas.openxmlformats.org/officeDocument/2006/relationships/image" Target="../media/image22.jpeg"/><Relationship Id="rId4" Type="http://schemas.openxmlformats.org/officeDocument/2006/relationships/image" Target="../media/image13.png"/><Relationship Id="rId9" Type="http://schemas.microsoft.com/office/2007/relationships/diagramDrawing" Target="../diagrams/drawing3.xml"/><Relationship Id="rId14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1.png" descr="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064" y="0"/>
            <a:ext cx="24765529" cy="13930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067" y="8553052"/>
            <a:ext cx="4772889" cy="47728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67" y="958291"/>
            <a:ext cx="4635379" cy="42808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624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67" y="556119"/>
            <a:ext cx="1275362" cy="1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201"/>
          <p:cNvSpPr txBox="1"/>
          <p:nvPr/>
        </p:nvSpPr>
        <p:spPr>
          <a:xfrm>
            <a:off x="15593556" y="7286630"/>
            <a:ext cx="144328" cy="59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821529">
              <a:defRPr sz="29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13" y="1831481"/>
            <a:ext cx="16068820" cy="521499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5" y="8869290"/>
            <a:ext cx="3017837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4560244" y="8609493"/>
            <a:ext cx="6928371" cy="2325179"/>
            <a:chOff x="9813983" y="108039"/>
            <a:chExt cx="4759632" cy="1939275"/>
          </a:xfrm>
        </p:grpSpPr>
        <p:sp>
          <p:nvSpPr>
            <p:cNvPr id="8" name="7 Rectángulo redondeado"/>
            <p:cNvSpPr/>
            <p:nvPr/>
          </p:nvSpPr>
          <p:spPr>
            <a:xfrm>
              <a:off x="9813983" y="108039"/>
              <a:ext cx="4759632" cy="19392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761135"/>
                <a:satOff val="0"/>
                <a:lumOff val="48303"/>
                <a:alphaOff val="0"/>
              </a:schemeClr>
            </a:fillRef>
            <a:effectRef idx="0">
              <a:schemeClr val="accent1">
                <a:shade val="50000"/>
                <a:hueOff val="761135"/>
                <a:satOff val="0"/>
                <a:lumOff val="4830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9908651" y="202707"/>
              <a:ext cx="4570296" cy="1749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40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caso de enfermedad solo aplica co-pago de $15 </a:t>
              </a:r>
              <a:endParaRPr lang="es-CR" sz="44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2356123" y="8602735"/>
            <a:ext cx="4462462" cy="2289799"/>
            <a:chOff x="4189123" y="91923"/>
            <a:chExt cx="4462462" cy="1939275"/>
          </a:xfrm>
        </p:grpSpPr>
        <p:sp>
          <p:nvSpPr>
            <p:cNvPr id="12" name="11 Rectángulo redondeado"/>
            <p:cNvSpPr/>
            <p:nvPr/>
          </p:nvSpPr>
          <p:spPr>
            <a:xfrm>
              <a:off x="4189123" y="91923"/>
              <a:ext cx="4462462" cy="19392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4283791" y="186591"/>
              <a:ext cx="4273126" cy="1749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Max. Médico URA $100</a:t>
              </a:r>
              <a:endParaRPr lang="es-CR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17498645" y="8602735"/>
            <a:ext cx="5431693" cy="2218430"/>
            <a:chOff x="3664144" y="91923"/>
            <a:chExt cx="5819779" cy="1939275"/>
          </a:xfrm>
        </p:grpSpPr>
        <p:sp>
          <p:nvSpPr>
            <p:cNvPr id="15" name="14 Rectángulo redondeado"/>
            <p:cNvSpPr/>
            <p:nvPr/>
          </p:nvSpPr>
          <p:spPr>
            <a:xfrm>
              <a:off x="4189123" y="91923"/>
              <a:ext cx="4462462" cy="19392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3664144" y="199920"/>
              <a:ext cx="5819779" cy="1736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Max. Médico Especialista:</a:t>
              </a: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$120</a:t>
              </a:r>
              <a:endParaRPr lang="es-CR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7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912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67" y="556119"/>
            <a:ext cx="1275362" cy="1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201"/>
          <p:cNvSpPr txBox="1"/>
          <p:nvPr/>
        </p:nvSpPr>
        <p:spPr>
          <a:xfrm>
            <a:off x="15593556" y="7286630"/>
            <a:ext cx="144328" cy="59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821529">
              <a:defRPr sz="29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4" name="3 Rectángulo"/>
          <p:cNvSpPr/>
          <p:nvPr/>
        </p:nvSpPr>
        <p:spPr>
          <a:xfrm>
            <a:off x="2719754" y="579565"/>
            <a:ext cx="19296185" cy="12311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R" dirty="0">
                <a:latin typeface="Arial"/>
                <a:ea typeface="MS Mincho"/>
                <a:cs typeface="Times New Roman"/>
              </a:rPr>
              <a:t> </a:t>
            </a:r>
            <a:r>
              <a:rPr lang="es-CR" sz="6000" b="1" cap="all" dirty="0">
                <a:solidFill>
                  <a:srgbClr val="053B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Enfermedades Críticas Detalladas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CR" sz="2200" b="1" i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SISTEMA CIRCULATORIO</a:t>
            </a:r>
            <a:endParaRPr lang="es-CR" sz="22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Wingdings"/>
              <a:buChar char=""/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Crisis y/o Emergencias Hipertensivas.</a:t>
            </a:r>
          </a:p>
          <a:p>
            <a:pPr marL="342900" lvl="0" indent="-342900" algn="just">
              <a:lnSpc>
                <a:spcPct val="105000"/>
              </a:lnSpc>
              <a:buFont typeface="Wingdings"/>
              <a:buChar char=""/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Dolor Precordial con Dificultad respiratoria.</a:t>
            </a:r>
          </a:p>
          <a:p>
            <a:pPr marL="678815" algn="just">
              <a:lnSpc>
                <a:spcPct val="105000"/>
              </a:lnSpc>
            </a:pPr>
            <a:r>
              <a:rPr lang="es-CR" sz="22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es-CR" sz="2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es-CR" sz="2200" b="1" i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SISTEMA DERMATOLÓGICO</a:t>
            </a:r>
          </a:p>
          <a:p>
            <a:pPr marL="342900" lvl="0" indent="-342900" algn="just">
              <a:lnSpc>
                <a:spcPct val="105000"/>
              </a:lnSpc>
              <a:buFont typeface="Wingdings"/>
              <a:buChar char=""/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Reacciones Alérgicas Severas.</a:t>
            </a:r>
          </a:p>
          <a:p>
            <a:pPr marL="457200" algn="just">
              <a:lnSpc>
                <a:spcPct val="105000"/>
              </a:lnSpc>
            </a:pPr>
            <a:r>
              <a:rPr lang="es-CR" sz="22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es-CR" sz="2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CR" sz="2200" b="1" i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SISTEMA DIGESTIVO</a:t>
            </a:r>
          </a:p>
          <a:p>
            <a:pPr marL="342900" lvl="0" indent="-342900" algn="just">
              <a:lnSpc>
                <a:spcPct val="105000"/>
              </a:lnSpc>
              <a:buFont typeface="Wingdings"/>
              <a:buChar char=""/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Dolor abdominal Severo (Gastritis en crisis, Colitis en Crisis, Cólico Renal en Crisis, Cólico Biliar en Crisis)</a:t>
            </a:r>
          </a:p>
          <a:p>
            <a:pPr marL="342900" lvl="0" indent="-342900" algn="just">
              <a:lnSpc>
                <a:spcPct val="105000"/>
              </a:lnSpc>
              <a:buFont typeface="Wingdings"/>
              <a:buChar char=""/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Abdomen Agudo Quirúrgico (Apendicitis, Colelitiasis, Quistes de Ovario Rotos, Hernia encarcelada, Torsión de Ovario, Embarazo ectópico, etc.)</a:t>
            </a:r>
          </a:p>
          <a:p>
            <a:pPr marL="342900" lvl="0" indent="-342900" algn="just">
              <a:lnSpc>
                <a:spcPct val="105000"/>
              </a:lnSpc>
              <a:buFont typeface="Wingdings"/>
              <a:buChar char=""/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Diarrea de Alta Tasa</a:t>
            </a:r>
          </a:p>
          <a:p>
            <a:pPr marL="342900" lvl="0" indent="-342900" algn="just">
              <a:lnSpc>
                <a:spcPct val="105000"/>
              </a:lnSpc>
              <a:buFont typeface="Wingdings"/>
              <a:buChar char=""/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Sangrados Digestivos Alto y Bajo</a:t>
            </a:r>
          </a:p>
          <a:p>
            <a:pPr marL="342900" lvl="0" indent="-342900" algn="just">
              <a:lnSpc>
                <a:spcPct val="105000"/>
              </a:lnSpc>
              <a:buFont typeface="Wingdings"/>
              <a:buChar char=""/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Gastroenteritis Aguda Severa</a:t>
            </a:r>
          </a:p>
          <a:p>
            <a:pPr algn="just">
              <a:lnSpc>
                <a:spcPct val="105000"/>
              </a:lnSpc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es-CR" sz="2200" b="1" i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SISTEMA NEUROLÓGICO</a:t>
            </a:r>
          </a:p>
          <a:p>
            <a:pPr marL="342900" lvl="0" indent="-342900" algn="just">
              <a:lnSpc>
                <a:spcPct val="105000"/>
              </a:lnSpc>
              <a:buFont typeface="Wingdings"/>
              <a:buChar char=""/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Convulsión</a:t>
            </a:r>
          </a:p>
          <a:p>
            <a:pPr marL="342900" lvl="0" indent="-342900" algn="just">
              <a:lnSpc>
                <a:spcPct val="105000"/>
              </a:lnSpc>
              <a:buFont typeface="Wingdings"/>
              <a:buChar char=""/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Cefalea con déficit neurológico </a:t>
            </a:r>
          </a:p>
          <a:p>
            <a:pPr marL="342900" lvl="0" indent="-342900" algn="just">
              <a:lnSpc>
                <a:spcPct val="105000"/>
              </a:lnSpc>
              <a:buFont typeface="Wingdings"/>
              <a:buChar char=""/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Descomposición con pérdida de conciencia</a:t>
            </a:r>
          </a:p>
          <a:p>
            <a:pPr marL="457200" algn="just">
              <a:lnSpc>
                <a:spcPct val="105000"/>
              </a:lnSpc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es-CR" sz="2200" b="1" i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SISTEMA ORL</a:t>
            </a:r>
          </a:p>
          <a:p>
            <a:pPr marL="342900" lvl="0" indent="-342900" algn="just">
              <a:lnSpc>
                <a:spcPct val="105000"/>
              </a:lnSpc>
              <a:buFont typeface="Wingdings"/>
              <a:buChar char=""/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Hemorragias </a:t>
            </a: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Wingdings"/>
              <a:buChar char=""/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Dolor de Oído con secreción purulenta</a:t>
            </a:r>
          </a:p>
          <a:p>
            <a:pPr lvl="0" algn="just">
              <a:lnSpc>
                <a:spcPct val="105000"/>
              </a:lnSpc>
            </a:pPr>
            <a:endParaRPr lang="es-CR" sz="2200" b="1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CR" sz="2200" b="1" i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SISTEMA RESPIRATORIO</a:t>
            </a:r>
          </a:p>
          <a:p>
            <a:pPr marL="342900" lvl="0" indent="-342900" algn="just">
              <a:lnSpc>
                <a:spcPct val="105000"/>
              </a:lnSpc>
              <a:buFont typeface="Wingdings"/>
              <a:buChar char=""/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Asma en Crisis</a:t>
            </a:r>
          </a:p>
          <a:p>
            <a:pPr marL="342900" lvl="0" indent="-342900" algn="just">
              <a:lnSpc>
                <a:spcPct val="105000"/>
              </a:lnSpc>
              <a:buFont typeface="Wingdings"/>
              <a:buChar char=""/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Infección Respiratoria con dificultad respiratoria</a:t>
            </a:r>
          </a:p>
          <a:p>
            <a:pPr marL="342900" lvl="0" indent="-342900" algn="just">
              <a:lnSpc>
                <a:spcPct val="105000"/>
              </a:lnSpc>
              <a:buFont typeface="Wingdings"/>
              <a:buChar char=""/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Reacción Alérgica con dificultad respiratoria</a:t>
            </a:r>
          </a:p>
          <a:p>
            <a:pPr marL="342900" lvl="0" indent="-342900" algn="just">
              <a:lnSpc>
                <a:spcPct val="105000"/>
              </a:lnSpc>
              <a:buFont typeface="Wingdings"/>
              <a:buChar char=""/>
            </a:pPr>
            <a:r>
              <a:rPr lang="es-C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Dificultad respiratoria Severa</a:t>
            </a:r>
          </a:p>
        </p:txBody>
      </p:sp>
    </p:spTree>
    <p:extLst>
      <p:ext uri="{BB962C8B-B14F-4D97-AF65-F5344CB8AC3E}">
        <p14:creationId xmlns:p14="http://schemas.microsoft.com/office/powerpoint/2010/main" val="16098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7167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67" y="556119"/>
            <a:ext cx="1275362" cy="1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201"/>
          <p:cNvSpPr txBox="1"/>
          <p:nvPr/>
        </p:nvSpPr>
        <p:spPr>
          <a:xfrm>
            <a:off x="15593556" y="7286630"/>
            <a:ext cx="144328" cy="59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821529">
              <a:defRPr sz="29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935695"/>
              </p:ext>
            </p:extLst>
          </p:nvPr>
        </p:nvGraphicFramePr>
        <p:xfrm>
          <a:off x="4026342" y="739762"/>
          <a:ext cx="17162586" cy="6692383"/>
        </p:xfrm>
        <a:graphic>
          <a:graphicData uri="http://schemas.openxmlformats.org/drawingml/2006/table">
            <a:tbl>
              <a:tblPr firstRow="1" firstCol="1" bandRow="1"/>
              <a:tblGrid>
                <a:gridCol w="9284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7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2450">
                <a:tc gridSpan="2">
                  <a:txBody>
                    <a:bodyPr/>
                    <a:lstStyle/>
                    <a:p>
                      <a:pPr marL="685800" algn="ctr">
                        <a:spcAft>
                          <a:spcPts val="0"/>
                        </a:spcAft>
                      </a:pPr>
                      <a:r>
                        <a:rPr lang="es-CR" sz="3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Consulta Externa</a:t>
                      </a:r>
                      <a:endParaRPr lang="es-CR" sz="3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7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Consultas Médicas Externas (General y Especialistas) Consultas con médicos fuera de red</a:t>
                      </a: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</a:t>
                      </a:r>
                      <a:r>
                        <a:rPr lang="es-CR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ago</a:t>
                      </a:r>
                      <a:r>
                        <a:rPr lang="es-CR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vía reembolso</a:t>
                      </a:r>
                      <a:endParaRPr lang="es-CR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Dentro de Red</a:t>
                      </a:r>
                      <a:r>
                        <a:rPr lang="es-CR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 Médico General y Especialista URA</a:t>
                      </a:r>
                      <a:endParaRPr lang="es-CR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Fuera de Red</a:t>
                      </a:r>
                      <a:r>
                        <a:rPr lang="es-CR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  para médico general y para médico especialista $90.</a:t>
                      </a:r>
                    </a:p>
                    <a:p>
                      <a:pPr marL="0" marR="0" indent="0" algn="ctr" defTabSz="82153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Aplica </a:t>
                      </a:r>
                      <a:r>
                        <a:rPr lang="es-CR" sz="2400" b="1" i="0" u="sng" strike="noStrike" cap="none" spc="0" baseline="0" dirty="0">
                          <a:ln>
                            <a:noFill/>
                          </a:ln>
                          <a:solidFill>
                            <a:srgbClr val="003575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Helvetica Neue Light"/>
                        </a:rPr>
                        <a:t>copago de $15 </a:t>
                      </a:r>
                      <a:r>
                        <a:rPr lang="es-CR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máximo por consulta</a:t>
                      </a:r>
                      <a:endParaRPr lang="es-CR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887">
                <a:tc gridSpan="2">
                  <a:txBody>
                    <a:bodyPr/>
                    <a:lstStyle/>
                    <a:p>
                      <a:pPr algn="l"/>
                      <a:r>
                        <a:rPr lang="es-ES" sz="2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En los siguientes centros médicos habrá </a:t>
                      </a:r>
                      <a:r>
                        <a:rPr lang="es-ES" sz="28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</a:t>
                      </a:r>
                      <a:r>
                        <a:rPr lang="es-ES" sz="2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-pago $0 para consulta con médico general </a:t>
                      </a:r>
                      <a:r>
                        <a:rPr lang="es-E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	</a:t>
                      </a:r>
                    </a:p>
                    <a:p>
                      <a:pPr algn="l"/>
                      <a:endParaRPr lang="es-CR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algn="l"/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 Hospital Clínica Católica en Guadalupe </a:t>
                      </a:r>
                    </a:p>
                    <a:p>
                      <a:pPr algn="l"/>
                      <a:r>
                        <a:rPr lang="es-E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 Centro Médico La Asunción en Curridabat </a:t>
                      </a:r>
                    </a:p>
                    <a:p>
                      <a:pPr algn="l"/>
                      <a:r>
                        <a:rPr lang="es-E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 Centro Médico San Joaquín en Heredia </a:t>
                      </a:r>
                    </a:p>
                    <a:p>
                      <a:pPr algn="l"/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 Blue Medical en Escazú </a:t>
                      </a:r>
                    </a:p>
                    <a:p>
                      <a:pPr algn="l"/>
                      <a:r>
                        <a:rPr lang="pt-B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 Centro Médico GEM </a:t>
                      </a:r>
                      <a:r>
                        <a:rPr lang="pt-BR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en</a:t>
                      </a:r>
                      <a:r>
                        <a:rPr lang="pt-B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</a:t>
                      </a:r>
                      <a:r>
                        <a:rPr lang="pt-BR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Alajuela</a:t>
                      </a:r>
                      <a:r>
                        <a:rPr lang="pt-B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</a:t>
                      </a:r>
                    </a:p>
                    <a:p>
                      <a:pPr algn="l"/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 Centro Medico Universal de Cartago </a:t>
                      </a:r>
                    </a:p>
                    <a:p>
                      <a:pPr algn="l"/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575" y="7877169"/>
            <a:ext cx="13342048" cy="46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Flechas Azules, Clipart De Flecha, Flechas Creativas, Las Flechas Se  Deslizan PNG y PSD para Descargar Gratis | Pngtre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t="30657" r="16590" b="30497"/>
          <a:stretch/>
        </p:blipFill>
        <p:spPr bwMode="auto">
          <a:xfrm>
            <a:off x="1964058" y="8988813"/>
            <a:ext cx="3016893" cy="17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4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67" y="556119"/>
            <a:ext cx="1275362" cy="1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201"/>
          <p:cNvSpPr txBox="1"/>
          <p:nvPr/>
        </p:nvSpPr>
        <p:spPr>
          <a:xfrm>
            <a:off x="15593556" y="7286630"/>
            <a:ext cx="144328" cy="59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821529">
              <a:defRPr sz="29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A09C9F44-90B0-1807-2E01-5F13F0DBAD60}"/>
              </a:ext>
            </a:extLst>
          </p:cNvPr>
          <p:cNvSpPr txBox="1"/>
          <p:nvPr/>
        </p:nvSpPr>
        <p:spPr>
          <a:xfrm>
            <a:off x="9345774" y="1600613"/>
            <a:ext cx="142109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560"/>
              </a:lnSpc>
              <a:spcBef>
                <a:spcPct val="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marL="171450" lvl="0" indent="-171450" algn="l" defTabSz="685800">
              <a:lnSpc>
                <a:spcPct val="100000"/>
              </a:lnSpc>
              <a:spcBef>
                <a:spcPts val="0"/>
              </a:spcBef>
              <a:buClr>
                <a:srgbClr val="45C2D6"/>
              </a:buClr>
              <a:buSzPct val="80000"/>
              <a:buFont typeface="Wingdings" panose="05000000000000000000" pitchFamily="2" charset="2"/>
              <a:buChar char=""/>
              <a:defRPr/>
            </a:pPr>
            <a:r>
              <a:rPr lang="en-US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Light"/>
                <a:cs typeface="Arial" pitchFamily="34" charset="0"/>
                <a:sym typeface="Arial"/>
              </a:rPr>
              <a:t>Escazú</a:t>
            </a:r>
            <a:endParaRPr lang="en-US" altLang="ko-KR" dirty="0">
              <a:solidFill>
                <a:prstClr val="black">
                  <a:lumMod val="75000"/>
                  <a:lumOff val="25000"/>
                </a:prstClr>
              </a:solidFill>
              <a:latin typeface="Helvetica Light"/>
              <a:cs typeface="Arial" pitchFamily="34" charset="0"/>
              <a:sym typeface="Arial"/>
            </a:endParaRPr>
          </a:p>
        </p:txBody>
      </p:sp>
      <p:grpSp>
        <p:nvGrpSpPr>
          <p:cNvPr id="19" name="Group 8">
            <a:extLst>
              <a:ext uri="{FF2B5EF4-FFF2-40B4-BE49-F238E27FC236}">
                <a16:creationId xmlns:a16="http://schemas.microsoft.com/office/drawing/2014/main" id="{8887C536-18C4-8AC3-3C60-9D9D6F05D308}"/>
              </a:ext>
            </a:extLst>
          </p:cNvPr>
          <p:cNvGrpSpPr/>
          <p:nvPr/>
        </p:nvGrpSpPr>
        <p:grpSpPr>
          <a:xfrm rot="-5400000">
            <a:off x="7926999" y="1622102"/>
            <a:ext cx="770637" cy="750800"/>
            <a:chOff x="0" y="0"/>
            <a:chExt cx="6350000" cy="5499100"/>
          </a:xfrm>
          <a:solidFill>
            <a:schemeClr val="accent1"/>
          </a:solidFill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6BF31DB-7F1F-151B-D1EC-1DE9AC130DF2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grpFill/>
          </p:spPr>
        </p:sp>
      </p:grpSp>
      <p:sp>
        <p:nvSpPr>
          <p:cNvPr id="25" name="TextBox 15">
            <a:extLst>
              <a:ext uri="{FF2B5EF4-FFF2-40B4-BE49-F238E27FC236}">
                <a16:creationId xmlns:a16="http://schemas.microsoft.com/office/drawing/2014/main" id="{68B4C67B-B342-E70E-3178-B73897E8E5FF}"/>
              </a:ext>
            </a:extLst>
          </p:cNvPr>
          <p:cNvSpPr txBox="1"/>
          <p:nvPr/>
        </p:nvSpPr>
        <p:spPr>
          <a:xfrm>
            <a:off x="9285927" y="3818752"/>
            <a:ext cx="508174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560"/>
              </a:lnSpc>
              <a:spcBef>
                <a:spcPct val="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marL="171450" lvl="0" indent="-171450" algn="l" defTabSz="685800">
              <a:lnSpc>
                <a:spcPct val="100000"/>
              </a:lnSpc>
              <a:spcBef>
                <a:spcPts val="0"/>
              </a:spcBef>
              <a:buClr>
                <a:srgbClr val="45C2D6"/>
              </a:buClr>
              <a:buSzPct val="85000"/>
              <a:buFont typeface="Wingdings" panose="05000000000000000000" pitchFamily="2" charset="2"/>
              <a:buChar char="«"/>
              <a:defRPr/>
            </a:pPr>
            <a:r>
              <a:rPr lang="en-US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Light"/>
                <a:cs typeface="Arial" pitchFamily="34" charset="0"/>
                <a:sym typeface="Arial"/>
              </a:rPr>
              <a:t>Guadalupe</a:t>
            </a:r>
          </a:p>
          <a:p>
            <a:pPr marL="171450" lvl="0" indent="-171450" algn="l" defTabSz="685800">
              <a:lnSpc>
                <a:spcPct val="100000"/>
              </a:lnSpc>
              <a:spcBef>
                <a:spcPts val="0"/>
              </a:spcBef>
              <a:buClr>
                <a:srgbClr val="45C2D6"/>
              </a:buClr>
              <a:buSzPct val="85000"/>
              <a:buFont typeface="Wingdings" panose="05000000000000000000" pitchFamily="2" charset="2"/>
              <a:buChar char="«"/>
              <a:defRPr/>
            </a:pPr>
            <a:r>
              <a:rPr lang="en-US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Arial" pitchFamily="34" charset="0"/>
                <a:sym typeface="Arial"/>
              </a:rPr>
              <a:t>Tel: </a:t>
            </a: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Arial" pitchFamily="34" charset="0"/>
                <a:sym typeface="Arial"/>
              </a:rPr>
              <a:t>2246 – 3525</a:t>
            </a:r>
          </a:p>
          <a:p>
            <a:pPr marL="171450" lvl="0" indent="-171450" algn="l" defTabSz="685800">
              <a:lnSpc>
                <a:spcPct val="100000"/>
              </a:lnSpc>
              <a:spcBef>
                <a:spcPts val="0"/>
              </a:spcBef>
              <a:buClr>
                <a:srgbClr val="45C2D6"/>
              </a:buClr>
              <a:buSzPct val="85000"/>
              <a:buFont typeface="Wingdings" panose="05000000000000000000" pitchFamily="2" charset="2"/>
              <a:buChar char="«"/>
              <a:defRPr/>
            </a:pPr>
            <a:r>
              <a:rPr lang="es-ES" sz="2000" dirty="0">
                <a:solidFill>
                  <a:prstClr val="black"/>
                </a:solidFill>
                <a:latin typeface="Helvetica Light"/>
                <a:sym typeface="Arial"/>
              </a:rPr>
              <a:t>Correo: atencionprimaria@hospitallacatolica.com</a:t>
            </a:r>
            <a:endParaRPr lang="ko-KR" altLang="en-US" sz="20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cs typeface="Arial" pitchFamily="34" charset="0"/>
              <a:sym typeface="Arial"/>
            </a:endParaRP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B1C85EE8-56D3-41ED-9407-CBC4606738C5}"/>
              </a:ext>
            </a:extLst>
          </p:cNvPr>
          <p:cNvSpPr txBox="1"/>
          <p:nvPr/>
        </p:nvSpPr>
        <p:spPr>
          <a:xfrm>
            <a:off x="9345774" y="1997932"/>
            <a:ext cx="4836768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560"/>
              </a:lnSpc>
              <a:spcBef>
                <a:spcPct val="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marL="171450" lvl="0" indent="-171450" algn="l" defTabSz="685800">
              <a:lnSpc>
                <a:spcPct val="100000"/>
              </a:lnSpc>
              <a:spcBef>
                <a:spcPts val="0"/>
              </a:spcBef>
              <a:buClr>
                <a:srgbClr val="45C2D6"/>
              </a:buClr>
              <a:buSzPct val="85000"/>
              <a:buFont typeface="Wingdings" panose="05000000000000000000" pitchFamily="2" charset="2"/>
              <a:buChar char="«"/>
              <a:defRPr/>
            </a:pPr>
            <a:r>
              <a:rPr lang="en-US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Light"/>
                <a:cs typeface="Arial" pitchFamily="34" charset="0"/>
                <a:sym typeface="Arial"/>
              </a:rPr>
              <a:t>Tel</a:t>
            </a: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Arial" pitchFamily="34" charset="0"/>
                <a:sym typeface="Arial"/>
              </a:rPr>
              <a:t>: 4031-4001</a:t>
            </a:r>
          </a:p>
          <a:p>
            <a:pPr marL="171450" indent="-171450" algn="l" defTabSz="685800">
              <a:lnSpc>
                <a:spcPct val="100000"/>
              </a:lnSpc>
              <a:spcBef>
                <a:spcPts val="0"/>
              </a:spcBef>
              <a:buClr>
                <a:srgbClr val="45C2D6"/>
              </a:buClr>
              <a:buSzPct val="85000"/>
              <a:buFont typeface="Wingdings" panose="05000000000000000000" pitchFamily="2" charset="2"/>
              <a:buChar char="«"/>
              <a:defRPr/>
            </a:pPr>
            <a:r>
              <a:rPr lang="en-US" altLang="ko-KR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Light"/>
                <a:cs typeface="Arial" pitchFamily="34" charset="0"/>
                <a:sym typeface="Arial"/>
              </a:rPr>
              <a:t>Correo</a:t>
            </a:r>
            <a:r>
              <a:rPr lang="en-US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Light"/>
                <a:cs typeface="Arial" pitchFamily="34" charset="0"/>
                <a:sym typeface="Arial"/>
              </a:rPr>
              <a:t>: </a:t>
            </a:r>
            <a:r>
              <a:rPr lang="es-E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Light"/>
                <a:cs typeface="Arial" pitchFamily="34" charset="0"/>
                <a:sym typeface="Arial"/>
              </a:rPr>
              <a:t>chequeos@mibluemedical.com</a:t>
            </a:r>
            <a:endParaRPr lang="ko-KR" altLang="en-US" sz="2000" dirty="0">
              <a:solidFill>
                <a:prstClr val="black">
                  <a:lumMod val="75000"/>
                  <a:lumOff val="25000"/>
                </a:prstClr>
              </a:solidFill>
              <a:latin typeface="Helvetica Light"/>
              <a:cs typeface="Arial" pitchFamily="34" charset="0"/>
              <a:sym typeface="Arial"/>
            </a:endParaRPr>
          </a:p>
          <a:p>
            <a:pPr lvl="0" defTabSz="685800">
              <a:lnSpc>
                <a:spcPct val="100000"/>
              </a:lnSpc>
              <a:spcBef>
                <a:spcPts val="0"/>
              </a:spcBef>
              <a:defRPr/>
            </a:pPr>
            <a:endParaRPr lang="en-US" altLang="ko-KR" dirty="0">
              <a:solidFill>
                <a:prstClr val="black">
                  <a:lumMod val="75000"/>
                  <a:lumOff val="25000"/>
                </a:prstClr>
              </a:solidFill>
              <a:latin typeface="Helvetica Light"/>
              <a:cs typeface="Arial" pitchFamily="34" charset="0"/>
              <a:sym typeface="Arial"/>
            </a:endParaRPr>
          </a:p>
        </p:txBody>
      </p:sp>
      <p:pic>
        <p:nvPicPr>
          <p:cNvPr id="27" name="Picture 25">
            <a:extLst>
              <a:ext uri="{FF2B5EF4-FFF2-40B4-BE49-F238E27FC236}">
                <a16:creationId xmlns:a16="http://schemas.microsoft.com/office/drawing/2014/main" id="{17E74168-B580-CE3B-A511-97C702F07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515" y="3637005"/>
            <a:ext cx="2847036" cy="1409968"/>
          </a:xfrm>
          <a:prstGeom prst="rect">
            <a:avLst/>
          </a:prstGeom>
        </p:spPr>
      </p:pic>
      <p:pic>
        <p:nvPicPr>
          <p:cNvPr id="28" name="Picture 26">
            <a:extLst>
              <a:ext uri="{FF2B5EF4-FFF2-40B4-BE49-F238E27FC236}">
                <a16:creationId xmlns:a16="http://schemas.microsoft.com/office/drawing/2014/main" id="{62B5A6D1-D5DE-EB73-A0A9-852016D44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9997" y="1275460"/>
            <a:ext cx="2847037" cy="1275362"/>
          </a:xfrm>
          <a:prstGeom prst="rect">
            <a:avLst/>
          </a:prstGeom>
        </p:spPr>
      </p:pic>
      <p:pic>
        <p:nvPicPr>
          <p:cNvPr id="29" name="Picture 27">
            <a:extLst>
              <a:ext uri="{FF2B5EF4-FFF2-40B4-BE49-F238E27FC236}">
                <a16:creationId xmlns:a16="http://schemas.microsoft.com/office/drawing/2014/main" id="{C4458D62-D113-3634-4C8E-05F2BB4BA5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516" y="5973885"/>
            <a:ext cx="2847036" cy="1233062"/>
          </a:xfrm>
          <a:prstGeom prst="rect">
            <a:avLst/>
          </a:prstGeom>
        </p:spPr>
      </p:pic>
      <p:sp>
        <p:nvSpPr>
          <p:cNvPr id="30" name="TextBox 17">
            <a:extLst>
              <a:ext uri="{FF2B5EF4-FFF2-40B4-BE49-F238E27FC236}">
                <a16:creationId xmlns:a16="http://schemas.microsoft.com/office/drawing/2014/main" id="{09410CEE-236C-40DD-DAD5-8DF14B3BEB8D}"/>
              </a:ext>
            </a:extLst>
          </p:cNvPr>
          <p:cNvSpPr txBox="1"/>
          <p:nvPr/>
        </p:nvSpPr>
        <p:spPr>
          <a:xfrm>
            <a:off x="9345774" y="6205096"/>
            <a:ext cx="584259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560"/>
              </a:lnSpc>
              <a:spcBef>
                <a:spcPct val="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marL="171450" lvl="0" indent="-171450" algn="l" defTabSz="685800">
              <a:lnSpc>
                <a:spcPct val="100000"/>
              </a:lnSpc>
              <a:spcBef>
                <a:spcPts val="0"/>
              </a:spcBef>
              <a:buClr>
                <a:srgbClr val="45C2D6"/>
              </a:buClr>
              <a:buSzPct val="85000"/>
              <a:buFont typeface="Wingdings" panose="05000000000000000000" pitchFamily="2" charset="2"/>
              <a:buChar char="«"/>
              <a:defRPr/>
            </a:pPr>
            <a:r>
              <a:rPr lang="en-US" altLang="ko-KR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Light"/>
                <a:cs typeface="Arial" pitchFamily="34" charset="0"/>
                <a:sym typeface="Arial"/>
              </a:rPr>
              <a:t>Curridabat</a:t>
            </a:r>
            <a:endParaRPr lang="en-US" altLang="ko-KR" sz="2000" dirty="0">
              <a:solidFill>
                <a:prstClr val="black">
                  <a:lumMod val="75000"/>
                  <a:lumOff val="25000"/>
                </a:prstClr>
              </a:solidFill>
              <a:latin typeface="Helvetica Light"/>
              <a:cs typeface="Arial" pitchFamily="34" charset="0"/>
              <a:sym typeface="Arial"/>
            </a:endParaRPr>
          </a:p>
          <a:p>
            <a:pPr marL="171450" lvl="0" indent="-171450" algn="l" defTabSz="685800">
              <a:lnSpc>
                <a:spcPct val="100000"/>
              </a:lnSpc>
              <a:spcBef>
                <a:spcPts val="0"/>
              </a:spcBef>
              <a:buClr>
                <a:srgbClr val="45C2D6"/>
              </a:buClr>
              <a:buSzPct val="85000"/>
              <a:buFont typeface="Wingdings" panose="05000000000000000000" pitchFamily="2" charset="2"/>
              <a:buChar char="«"/>
              <a:defRPr/>
            </a:pPr>
            <a:r>
              <a:rPr lang="en-US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Light"/>
                <a:cs typeface="Arial" pitchFamily="34" charset="0"/>
                <a:sym typeface="Arial"/>
              </a:rPr>
              <a:t>Tel:</a:t>
            </a: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Light"/>
                <a:cs typeface="Arial" pitchFamily="34" charset="0"/>
                <a:sym typeface="Arial"/>
              </a:rPr>
              <a:t> </a:t>
            </a:r>
            <a:r>
              <a:rPr lang="es-CR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sym typeface="Arial"/>
              </a:rPr>
              <a:t>2272 0808 </a:t>
            </a:r>
            <a:r>
              <a:rPr lang="es-CR" sz="20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sym typeface="Arial"/>
              </a:rPr>
              <a:t>ext</a:t>
            </a:r>
            <a:r>
              <a:rPr lang="es-CR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sym typeface="Arial"/>
              </a:rPr>
              <a:t> 102</a:t>
            </a:r>
          </a:p>
          <a:p>
            <a:pPr marL="171450" lvl="0" indent="-171450" algn="l" defTabSz="685800">
              <a:lnSpc>
                <a:spcPct val="100000"/>
              </a:lnSpc>
              <a:spcBef>
                <a:spcPts val="0"/>
              </a:spcBef>
              <a:buClr>
                <a:srgbClr val="45C2D6"/>
              </a:buClr>
              <a:buSzPct val="85000"/>
              <a:buFont typeface="Wingdings" panose="05000000000000000000" pitchFamily="2" charset="2"/>
              <a:buChar char="«"/>
              <a:defRPr/>
            </a:pPr>
            <a:r>
              <a:rPr lang="en-US" altLang="ko-KR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Light"/>
                <a:cs typeface="Arial" pitchFamily="34" charset="0"/>
                <a:sym typeface="Arial"/>
              </a:rPr>
              <a:t>Correo:info@centromedicoasuncion.com</a:t>
            </a:r>
            <a:endParaRPr lang="ko-KR" altLang="en-US" sz="10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cs typeface="Arial" pitchFamily="34" charset="0"/>
              <a:sym typeface="Arial"/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48586D4D-2059-E8D9-F559-9A75CC17271C}"/>
              </a:ext>
            </a:extLst>
          </p:cNvPr>
          <p:cNvSpPr txBox="1"/>
          <p:nvPr/>
        </p:nvSpPr>
        <p:spPr>
          <a:xfrm>
            <a:off x="9345774" y="5826998"/>
            <a:ext cx="4406802" cy="240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560"/>
              </a:lnSpc>
              <a:spcBef>
                <a:spcPct val="0"/>
              </a:spcBef>
              <a:defRPr sz="1200" b="1">
                <a:solidFill>
                  <a:srgbClr val="1E52A8"/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>
                <a:latin typeface="Poppins" panose="00000800000000000000" pitchFamily="2" charset="0"/>
                <a:cs typeface="Poppins" panose="00000800000000000000" pitchFamily="2" charset="0"/>
              </a:rPr>
              <a:t>La Asunción Centro Médico</a:t>
            </a:r>
          </a:p>
        </p:txBody>
      </p:sp>
      <p:grpSp>
        <p:nvGrpSpPr>
          <p:cNvPr id="384" name="Group 8">
            <a:extLst>
              <a:ext uri="{FF2B5EF4-FFF2-40B4-BE49-F238E27FC236}">
                <a16:creationId xmlns:a16="http://schemas.microsoft.com/office/drawing/2014/main" id="{F06AF581-19BE-3FE5-F26B-B9471199B5DB}"/>
              </a:ext>
            </a:extLst>
          </p:cNvPr>
          <p:cNvGrpSpPr/>
          <p:nvPr/>
        </p:nvGrpSpPr>
        <p:grpSpPr>
          <a:xfrm rot="-5400000">
            <a:off x="7926999" y="6215015"/>
            <a:ext cx="770637" cy="750800"/>
            <a:chOff x="0" y="0"/>
            <a:chExt cx="6350000" cy="5499100"/>
          </a:xfrm>
          <a:solidFill>
            <a:schemeClr val="accent1"/>
          </a:solidFill>
        </p:grpSpPr>
        <p:sp>
          <p:nvSpPr>
            <p:cNvPr id="385" name="Freeform 9">
              <a:extLst>
                <a:ext uri="{FF2B5EF4-FFF2-40B4-BE49-F238E27FC236}">
                  <a16:creationId xmlns:a16="http://schemas.microsoft.com/office/drawing/2014/main" id="{48C7B914-4687-2CB8-ED29-30775E781BE0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86" name="Group 8">
            <a:extLst>
              <a:ext uri="{FF2B5EF4-FFF2-40B4-BE49-F238E27FC236}">
                <a16:creationId xmlns:a16="http://schemas.microsoft.com/office/drawing/2014/main" id="{3D99EB4A-71F4-1415-28BF-CA4710A5D3DE}"/>
              </a:ext>
            </a:extLst>
          </p:cNvPr>
          <p:cNvGrpSpPr/>
          <p:nvPr/>
        </p:nvGrpSpPr>
        <p:grpSpPr>
          <a:xfrm rot="-5400000">
            <a:off x="7926999" y="3900936"/>
            <a:ext cx="770637" cy="750800"/>
            <a:chOff x="0" y="0"/>
            <a:chExt cx="6350000" cy="5499100"/>
          </a:xfrm>
          <a:solidFill>
            <a:schemeClr val="accent1"/>
          </a:solidFill>
        </p:grpSpPr>
        <p:sp>
          <p:nvSpPr>
            <p:cNvPr id="387" name="Freeform 9">
              <a:extLst>
                <a:ext uri="{FF2B5EF4-FFF2-40B4-BE49-F238E27FC236}">
                  <a16:creationId xmlns:a16="http://schemas.microsoft.com/office/drawing/2014/main" id="{A31EAC07-738D-4D5B-E604-EF1E404EE2EE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grpFill/>
          </p:spPr>
        </p:sp>
      </p:grpSp>
      <p:sp>
        <p:nvSpPr>
          <p:cNvPr id="390" name="TextBox 14">
            <a:extLst>
              <a:ext uri="{FF2B5EF4-FFF2-40B4-BE49-F238E27FC236}">
                <a16:creationId xmlns:a16="http://schemas.microsoft.com/office/drawing/2014/main" id="{E08C8FFC-2D69-E979-A3A1-302567228762}"/>
              </a:ext>
            </a:extLst>
          </p:cNvPr>
          <p:cNvSpPr txBox="1"/>
          <p:nvPr/>
        </p:nvSpPr>
        <p:spPr>
          <a:xfrm>
            <a:off x="9201184" y="3460370"/>
            <a:ext cx="3547268" cy="240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560"/>
              </a:lnSpc>
              <a:spcBef>
                <a:spcPct val="0"/>
              </a:spcBef>
              <a:defRPr sz="1200" b="1">
                <a:solidFill>
                  <a:srgbClr val="1E52A8"/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>
                <a:latin typeface="Poppins" panose="00000800000000000000" pitchFamily="2" charset="0"/>
                <a:cs typeface="Poppins" panose="00000800000000000000" pitchFamily="2" charset="0"/>
              </a:rPr>
              <a:t>Hospital La Católica</a:t>
            </a:r>
          </a:p>
        </p:txBody>
      </p:sp>
      <p:sp>
        <p:nvSpPr>
          <p:cNvPr id="391" name="TextBox 6">
            <a:extLst>
              <a:ext uri="{FF2B5EF4-FFF2-40B4-BE49-F238E27FC236}">
                <a16:creationId xmlns:a16="http://schemas.microsoft.com/office/drawing/2014/main" id="{F5017A35-E2C6-9C16-E036-73445790B850}"/>
              </a:ext>
            </a:extLst>
          </p:cNvPr>
          <p:cNvSpPr txBox="1"/>
          <p:nvPr/>
        </p:nvSpPr>
        <p:spPr>
          <a:xfrm>
            <a:off x="9345774" y="1030148"/>
            <a:ext cx="3577145" cy="24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560"/>
              </a:lnSpc>
              <a:spcBef>
                <a:spcPct val="0"/>
              </a:spcBef>
              <a:defRPr sz="1200" b="1">
                <a:solidFill>
                  <a:srgbClr val="1E52A8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sz="2400" dirty="0">
                <a:latin typeface="Poppins" panose="00000800000000000000" pitchFamily="2" charset="0"/>
                <a:cs typeface="Poppins" panose="00000800000000000000" pitchFamily="2" charset="0"/>
              </a:rPr>
              <a:t>Blue Medical</a:t>
            </a:r>
          </a:p>
        </p:txBody>
      </p:sp>
      <p:sp>
        <p:nvSpPr>
          <p:cNvPr id="396" name="TextBox 14">
            <a:extLst>
              <a:ext uri="{FF2B5EF4-FFF2-40B4-BE49-F238E27FC236}">
                <a16:creationId xmlns:a16="http://schemas.microsoft.com/office/drawing/2014/main" id="{435ABBBB-516B-DFC3-6325-3C9072ADC4D1}"/>
              </a:ext>
            </a:extLst>
          </p:cNvPr>
          <p:cNvSpPr txBox="1"/>
          <p:nvPr/>
        </p:nvSpPr>
        <p:spPr>
          <a:xfrm>
            <a:off x="9345774" y="7810476"/>
            <a:ext cx="4634798" cy="240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560"/>
              </a:lnSpc>
              <a:spcBef>
                <a:spcPct val="0"/>
              </a:spcBef>
              <a:defRPr sz="1200" b="1">
                <a:solidFill>
                  <a:srgbClr val="1E52A8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sz="2400" dirty="0">
                <a:latin typeface="Poppins" panose="00000800000000000000" pitchFamily="2" charset="0"/>
                <a:cs typeface="Poppins" panose="00000800000000000000" pitchFamily="2" charset="0"/>
              </a:rPr>
              <a:t>Centro Médico San </a:t>
            </a:r>
            <a:r>
              <a:rPr lang="en-US" sz="2400" dirty="0" err="1">
                <a:latin typeface="Poppins" panose="00000800000000000000" pitchFamily="2" charset="0"/>
                <a:cs typeface="Poppins" panose="00000800000000000000" pitchFamily="2" charset="0"/>
              </a:rPr>
              <a:t>Joaquín</a:t>
            </a:r>
            <a:endParaRPr lang="en-US" sz="2400" dirty="0">
              <a:latin typeface="Poppins" panose="00000800000000000000" pitchFamily="2" charset="0"/>
              <a:cs typeface="Poppins" panose="00000800000000000000" pitchFamily="2" charset="0"/>
            </a:endParaRPr>
          </a:p>
        </p:txBody>
      </p:sp>
      <p:sp>
        <p:nvSpPr>
          <p:cNvPr id="397" name="TextBox 15">
            <a:extLst>
              <a:ext uri="{FF2B5EF4-FFF2-40B4-BE49-F238E27FC236}">
                <a16:creationId xmlns:a16="http://schemas.microsoft.com/office/drawing/2014/main" id="{2327730F-C3FD-CB23-6190-434D9523252A}"/>
              </a:ext>
            </a:extLst>
          </p:cNvPr>
          <p:cNvSpPr txBox="1"/>
          <p:nvPr/>
        </p:nvSpPr>
        <p:spPr>
          <a:xfrm>
            <a:off x="9345774" y="8151696"/>
            <a:ext cx="4738413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560"/>
              </a:lnSpc>
              <a:spcBef>
                <a:spcPct val="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marL="171450" lvl="0" indent="-171450" algn="l" defTabSz="685800">
              <a:lnSpc>
                <a:spcPct val="100000"/>
              </a:lnSpc>
              <a:spcBef>
                <a:spcPts val="0"/>
              </a:spcBef>
              <a:buClr>
                <a:srgbClr val="45C2D6"/>
              </a:buClr>
              <a:buSzPct val="85000"/>
              <a:buFont typeface="Wingdings" panose="05000000000000000000" pitchFamily="2" charset="2"/>
              <a:buChar char="«"/>
              <a:defRPr/>
            </a:pPr>
            <a:r>
              <a:rPr lang="en-US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Light"/>
                <a:cs typeface="Poppins" panose="00000800000000000000" pitchFamily="2" charset="0"/>
                <a:sym typeface="Arial"/>
              </a:rPr>
              <a:t>Heredia</a:t>
            </a:r>
          </a:p>
          <a:p>
            <a:pPr marL="171450" lvl="0" indent="-171450" algn="l" defTabSz="685800">
              <a:lnSpc>
                <a:spcPct val="100000"/>
              </a:lnSpc>
              <a:spcBef>
                <a:spcPts val="0"/>
              </a:spcBef>
              <a:buClr>
                <a:srgbClr val="45C2D6"/>
              </a:buClr>
              <a:buSzPct val="85000"/>
              <a:buFont typeface="Wingdings" panose="05000000000000000000" pitchFamily="2" charset="2"/>
              <a:buChar char="«"/>
              <a:defRPr/>
            </a:pPr>
            <a:r>
              <a:rPr lang="en-US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Poppins" panose="00000800000000000000" pitchFamily="2" charset="0"/>
                <a:sym typeface="Arial"/>
              </a:rPr>
              <a:t>Tel: </a:t>
            </a: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Poppins" panose="00000800000000000000" pitchFamily="2" charset="0"/>
                <a:sym typeface="Arial"/>
              </a:rPr>
              <a:t>2265-3147</a:t>
            </a:r>
          </a:p>
          <a:p>
            <a:pPr marL="171450" lvl="0" indent="-171450" algn="l" defTabSz="685800">
              <a:lnSpc>
                <a:spcPct val="100000"/>
              </a:lnSpc>
              <a:spcBef>
                <a:spcPts val="0"/>
              </a:spcBef>
              <a:buClr>
                <a:srgbClr val="45C2D6"/>
              </a:buClr>
              <a:buSzPct val="85000"/>
              <a:buFont typeface="Wingdings" panose="05000000000000000000" pitchFamily="2" charset="2"/>
              <a:buChar char="«"/>
              <a:defRPr/>
            </a:pPr>
            <a:r>
              <a:rPr lang="es-ES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Light"/>
                <a:cs typeface="Poppins" panose="00000800000000000000" pitchFamily="2" charset="0"/>
                <a:sym typeface="Arial"/>
              </a:rPr>
              <a:t>WhatsApp:  </a:t>
            </a:r>
            <a:r>
              <a:rPr lang="es-419" sz="20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Poppins" panose="00000800000000000000" pitchFamily="2" charset="0"/>
              </a:rPr>
              <a:t>7010-8167</a:t>
            </a:r>
            <a:endParaRPr lang="en-US" altLang="ko-KR" sz="20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cs typeface="Poppins" panose="00000800000000000000" pitchFamily="2" charset="0"/>
              <a:sym typeface="Arial"/>
            </a:endParaRPr>
          </a:p>
          <a:p>
            <a:pPr marL="171450" indent="-171450" algn="l" defTabSz="685800">
              <a:lnSpc>
                <a:spcPct val="100000"/>
              </a:lnSpc>
              <a:spcBef>
                <a:spcPts val="0"/>
              </a:spcBef>
              <a:buClr>
                <a:srgbClr val="45C2D6"/>
              </a:buClr>
              <a:buSzPct val="85000"/>
              <a:buFont typeface="Wingdings" panose="05000000000000000000" pitchFamily="2" charset="2"/>
              <a:buChar char="«"/>
              <a:defRPr/>
            </a:pPr>
            <a:r>
              <a:rPr lang="es-ES" sz="2000" dirty="0">
                <a:solidFill>
                  <a:prstClr val="black"/>
                </a:solidFill>
                <a:latin typeface="Helvetica Light"/>
                <a:cs typeface="Poppins" panose="00000800000000000000" pitchFamily="2" charset="0"/>
                <a:sym typeface="Arial"/>
              </a:rPr>
              <a:t>Correo: </a:t>
            </a:r>
            <a:r>
              <a:rPr lang="es-419" sz="2000" u="sng" dirty="0">
                <a:hlinkClick r:id="rId8"/>
              </a:rPr>
              <a:t>info@centromedicosanjoaquin.com</a:t>
            </a:r>
            <a:endParaRPr lang="en-US" sz="2000" dirty="0"/>
          </a:p>
        </p:txBody>
      </p:sp>
      <p:sp>
        <p:nvSpPr>
          <p:cNvPr id="398" name="TextBox 16">
            <a:extLst>
              <a:ext uri="{FF2B5EF4-FFF2-40B4-BE49-F238E27FC236}">
                <a16:creationId xmlns:a16="http://schemas.microsoft.com/office/drawing/2014/main" id="{E68ED779-C357-5EFF-BD4F-DB8F36815080}"/>
              </a:ext>
            </a:extLst>
          </p:cNvPr>
          <p:cNvSpPr txBox="1"/>
          <p:nvPr/>
        </p:nvSpPr>
        <p:spPr>
          <a:xfrm>
            <a:off x="9345774" y="10299247"/>
            <a:ext cx="5081744" cy="240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560"/>
              </a:lnSpc>
              <a:spcBef>
                <a:spcPct val="0"/>
              </a:spcBef>
              <a:defRPr sz="1200" b="1">
                <a:solidFill>
                  <a:srgbClr val="1E52A8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sz="2400" dirty="0">
                <a:latin typeface="Poppins" panose="00000800000000000000" pitchFamily="2" charset="0"/>
                <a:cs typeface="Poppins" panose="00000800000000000000" pitchFamily="2" charset="0"/>
              </a:rPr>
              <a:t>Hospital Universal de Cartago</a:t>
            </a:r>
          </a:p>
        </p:txBody>
      </p:sp>
      <p:pic>
        <p:nvPicPr>
          <p:cNvPr id="399" name="Picture 20">
            <a:extLst>
              <a:ext uri="{FF2B5EF4-FFF2-40B4-BE49-F238E27FC236}">
                <a16:creationId xmlns:a16="http://schemas.microsoft.com/office/drawing/2014/main" id="{BBAC7542-E433-78EF-F187-2606082358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0359" y="7586319"/>
            <a:ext cx="1933478" cy="1965703"/>
          </a:xfrm>
          <a:prstGeom prst="rect">
            <a:avLst/>
          </a:prstGeom>
        </p:spPr>
      </p:pic>
      <p:pic>
        <p:nvPicPr>
          <p:cNvPr id="400" name="Picture 22">
            <a:extLst>
              <a:ext uri="{FF2B5EF4-FFF2-40B4-BE49-F238E27FC236}">
                <a16:creationId xmlns:a16="http://schemas.microsoft.com/office/drawing/2014/main" id="{EDCC6E11-59B0-E60D-D3FE-1C4FFF1D68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0359" y="10045648"/>
            <a:ext cx="1933478" cy="2187249"/>
          </a:xfrm>
          <a:prstGeom prst="rect">
            <a:avLst/>
          </a:prstGeom>
        </p:spPr>
      </p:pic>
      <p:sp>
        <p:nvSpPr>
          <p:cNvPr id="401" name="TextBox 17">
            <a:extLst>
              <a:ext uri="{FF2B5EF4-FFF2-40B4-BE49-F238E27FC236}">
                <a16:creationId xmlns:a16="http://schemas.microsoft.com/office/drawing/2014/main" id="{60EA705D-4DE1-6C52-DAED-945F60776209}"/>
              </a:ext>
            </a:extLst>
          </p:cNvPr>
          <p:cNvSpPr txBox="1"/>
          <p:nvPr/>
        </p:nvSpPr>
        <p:spPr>
          <a:xfrm>
            <a:off x="9201184" y="10794738"/>
            <a:ext cx="790346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560"/>
              </a:lnSpc>
              <a:spcBef>
                <a:spcPct val="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marL="171450" lvl="0" indent="-171450" algn="l" defTabSz="685800">
              <a:lnSpc>
                <a:spcPct val="100000"/>
              </a:lnSpc>
              <a:spcBef>
                <a:spcPts val="0"/>
              </a:spcBef>
              <a:buClr>
                <a:srgbClr val="45C2D6"/>
              </a:buClr>
              <a:buSzPct val="85000"/>
              <a:buFont typeface="Wingdings" panose="05000000000000000000" pitchFamily="2" charset="2"/>
              <a:buChar char="«"/>
              <a:defRPr/>
            </a:pPr>
            <a:r>
              <a:rPr lang="en-US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Light"/>
                <a:cs typeface="Poppins" panose="00000800000000000000" pitchFamily="2" charset="0"/>
                <a:sym typeface="Arial"/>
              </a:rPr>
              <a:t>Cartago</a:t>
            </a:r>
          </a:p>
          <a:p>
            <a:pPr marL="171450" lvl="0" indent="-171450" algn="l" defTabSz="685800">
              <a:lnSpc>
                <a:spcPct val="100000"/>
              </a:lnSpc>
              <a:spcBef>
                <a:spcPts val="0"/>
              </a:spcBef>
              <a:buClr>
                <a:srgbClr val="45C2D6"/>
              </a:buClr>
              <a:buSzPct val="85000"/>
              <a:buFont typeface="Wingdings" panose="05000000000000000000" pitchFamily="2" charset="2"/>
              <a:buChar char="«"/>
              <a:defRPr/>
            </a:pPr>
            <a:r>
              <a:rPr lang="en-US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Light"/>
                <a:cs typeface="Poppins" panose="00000800000000000000" pitchFamily="2" charset="0"/>
                <a:sym typeface="Arial"/>
              </a:rPr>
              <a:t>Tel:</a:t>
            </a: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Light"/>
                <a:cs typeface="Poppins" panose="00000800000000000000" pitchFamily="2" charset="0"/>
                <a:sym typeface="Arial"/>
              </a:rPr>
              <a:t> </a:t>
            </a:r>
            <a:r>
              <a:rPr lang="es-E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Poppins" panose="00000800000000000000" pitchFamily="2" charset="0"/>
                <a:sym typeface="Arial"/>
              </a:rPr>
              <a:t>4052-5700 / 86811360</a:t>
            </a:r>
            <a:endParaRPr lang="en-US" altLang="ko-KR" sz="20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cs typeface="Poppins" panose="00000800000000000000" pitchFamily="2" charset="0"/>
              <a:sym typeface="Arial"/>
            </a:endParaRPr>
          </a:p>
          <a:p>
            <a:pPr marL="171450" lvl="0" indent="-171450" algn="l" defTabSz="685800">
              <a:lnSpc>
                <a:spcPct val="100000"/>
              </a:lnSpc>
              <a:spcBef>
                <a:spcPts val="0"/>
              </a:spcBef>
              <a:buClr>
                <a:srgbClr val="45C2D6"/>
              </a:buClr>
              <a:buSzPct val="85000"/>
              <a:buFont typeface="Wingdings" panose="05000000000000000000" pitchFamily="2" charset="2"/>
              <a:buChar char="«"/>
              <a:defRPr/>
            </a:pPr>
            <a:r>
              <a:rPr lang="en-US" altLang="ko-KR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 Light"/>
                <a:cs typeface="Poppins" panose="00000800000000000000" pitchFamily="2" charset="0"/>
                <a:sym typeface="Arial"/>
              </a:rPr>
              <a:t>Correo</a:t>
            </a:r>
            <a:r>
              <a:rPr lang="en-US" altLang="ko-K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Light"/>
                <a:cs typeface="Poppins" panose="00000800000000000000" pitchFamily="2" charset="0"/>
                <a:sym typeface="Arial"/>
              </a:rPr>
              <a:t>: </a:t>
            </a:r>
            <a:r>
              <a:rPr lang="es-ES" sz="2000" dirty="0">
                <a:solidFill>
                  <a:prstClr val="black"/>
                </a:solidFill>
                <a:latin typeface="Helvetica Light"/>
                <a:cs typeface="Poppins" panose="00000800000000000000" pitchFamily="2" charset="0"/>
                <a:sym typeface="Arial"/>
              </a:rPr>
              <a:t>seguros@hospitaluniversal.com / info@hospitaluniversal.com</a:t>
            </a:r>
            <a:endParaRPr lang="en-US" altLang="ko-KR" sz="2000" dirty="0">
              <a:solidFill>
                <a:prstClr val="black">
                  <a:lumMod val="75000"/>
                  <a:lumOff val="25000"/>
                </a:prstClr>
              </a:solidFill>
              <a:latin typeface="Helvetica Light"/>
              <a:cs typeface="Poppins" panose="00000800000000000000" pitchFamily="2" charset="0"/>
              <a:sym typeface="Arial"/>
            </a:endParaRPr>
          </a:p>
        </p:txBody>
      </p:sp>
      <p:grpSp>
        <p:nvGrpSpPr>
          <p:cNvPr id="402" name="Group 8">
            <a:extLst>
              <a:ext uri="{FF2B5EF4-FFF2-40B4-BE49-F238E27FC236}">
                <a16:creationId xmlns:a16="http://schemas.microsoft.com/office/drawing/2014/main" id="{20B690A2-C761-7DBB-D591-094711CDC6B4}"/>
              </a:ext>
            </a:extLst>
          </p:cNvPr>
          <p:cNvGrpSpPr/>
          <p:nvPr/>
        </p:nvGrpSpPr>
        <p:grpSpPr>
          <a:xfrm rot="-5400000">
            <a:off x="7927000" y="8529094"/>
            <a:ext cx="770637" cy="750800"/>
            <a:chOff x="0" y="0"/>
            <a:chExt cx="6350000" cy="5499100"/>
          </a:xfrm>
          <a:solidFill>
            <a:schemeClr val="accent1"/>
          </a:solidFill>
        </p:grpSpPr>
        <p:sp>
          <p:nvSpPr>
            <p:cNvPr id="403" name="Freeform 9">
              <a:extLst>
                <a:ext uri="{FF2B5EF4-FFF2-40B4-BE49-F238E27FC236}">
                  <a16:creationId xmlns:a16="http://schemas.microsoft.com/office/drawing/2014/main" id="{78D565EA-EA6B-EBEC-3341-7E7A5A086C53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04" name="Group 8">
            <a:extLst>
              <a:ext uri="{FF2B5EF4-FFF2-40B4-BE49-F238E27FC236}">
                <a16:creationId xmlns:a16="http://schemas.microsoft.com/office/drawing/2014/main" id="{2C061233-5966-77A4-066C-D72A67A530CE}"/>
              </a:ext>
            </a:extLst>
          </p:cNvPr>
          <p:cNvGrpSpPr/>
          <p:nvPr/>
        </p:nvGrpSpPr>
        <p:grpSpPr>
          <a:xfrm rot="-5400000">
            <a:off x="7926999" y="10804657"/>
            <a:ext cx="770637" cy="750800"/>
            <a:chOff x="0" y="0"/>
            <a:chExt cx="6350000" cy="5499100"/>
          </a:xfrm>
          <a:solidFill>
            <a:schemeClr val="accent1"/>
          </a:solidFill>
        </p:grpSpPr>
        <p:sp>
          <p:nvSpPr>
            <p:cNvPr id="405" name="Freeform 9">
              <a:extLst>
                <a:ext uri="{FF2B5EF4-FFF2-40B4-BE49-F238E27FC236}">
                  <a16:creationId xmlns:a16="http://schemas.microsoft.com/office/drawing/2014/main" id="{DF026B27-307D-544C-DB7A-86F445C44289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grpFill/>
          </p:spPr>
        </p:sp>
      </p:grpSp>
      <p:sp>
        <p:nvSpPr>
          <p:cNvPr id="407" name="Rectangle 4">
            <a:extLst>
              <a:ext uri="{FF2B5EF4-FFF2-40B4-BE49-F238E27FC236}">
                <a16:creationId xmlns:a16="http://schemas.microsoft.com/office/drawing/2014/main" id="{906369DC-5EDF-049D-2AC0-D71C8E0BA48A}"/>
              </a:ext>
            </a:extLst>
          </p:cNvPr>
          <p:cNvSpPr/>
          <p:nvPr/>
        </p:nvSpPr>
        <p:spPr>
          <a:xfrm>
            <a:off x="17188144" y="3968218"/>
            <a:ext cx="6033009" cy="38981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8" tIns="34285" rIns="68568" bIns="34285" rtlCol="0" anchor="ctr"/>
          <a:lstStyle/>
          <a:p>
            <a:pPr algn="ctr"/>
            <a:r>
              <a:rPr lang="es-419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800000000000000" pitchFamily="2" charset="0"/>
                <a:cs typeface="Poppins" panose="00000800000000000000" pitchFamily="2" charset="0"/>
                <a:sym typeface="Helvetica Light"/>
              </a:rPr>
              <a:t>Centros Médicos de RED </a:t>
            </a:r>
          </a:p>
          <a:p>
            <a:pPr algn="ctr"/>
            <a:endParaRPr lang="es-419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800000000000000" pitchFamily="2" charset="0"/>
              <a:cs typeface="Poppins" panose="00000800000000000000" pitchFamily="2" charset="0"/>
              <a:sym typeface="Helvetica Light"/>
            </a:endParaRPr>
          </a:p>
          <a:p>
            <a:pPr algn="ctr"/>
            <a:r>
              <a:rPr lang="es-419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800000000000000" pitchFamily="2" charset="0"/>
                <a:cs typeface="Poppins" panose="00000800000000000000" pitchFamily="2" charset="0"/>
                <a:sym typeface="Helvetica Light"/>
              </a:rPr>
              <a:t>ASSA Compañía de Seguros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800000000000000" pitchFamily="2" charset="0"/>
              <a:cs typeface="Poppins" panose="00000800000000000000" pitchFamily="2" charset="0"/>
              <a:sym typeface="Helvetica Light"/>
            </a:endParaRPr>
          </a:p>
        </p:txBody>
      </p:sp>
      <p:grpSp>
        <p:nvGrpSpPr>
          <p:cNvPr id="408" name="Group 8">
            <a:extLst>
              <a:ext uri="{FF2B5EF4-FFF2-40B4-BE49-F238E27FC236}">
                <a16:creationId xmlns:a16="http://schemas.microsoft.com/office/drawing/2014/main" id="{4B28C2A4-4A69-8D1E-8A5F-9A70FD59D67D}"/>
              </a:ext>
            </a:extLst>
          </p:cNvPr>
          <p:cNvGrpSpPr/>
          <p:nvPr/>
        </p:nvGrpSpPr>
        <p:grpSpPr>
          <a:xfrm rot="-5400000">
            <a:off x="15221455" y="5226684"/>
            <a:ext cx="1282491" cy="1200627"/>
            <a:chOff x="0" y="0"/>
            <a:chExt cx="6350000" cy="5499100"/>
          </a:xfrm>
          <a:solidFill>
            <a:schemeClr val="accent1"/>
          </a:solidFill>
        </p:grpSpPr>
        <p:sp>
          <p:nvSpPr>
            <p:cNvPr id="409" name="Freeform 9">
              <a:extLst>
                <a:ext uri="{FF2B5EF4-FFF2-40B4-BE49-F238E27FC236}">
                  <a16:creationId xmlns:a16="http://schemas.microsoft.com/office/drawing/2014/main" id="{13189B0E-7A9B-BC91-65F6-A376C53D751C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15184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67" y="556119"/>
            <a:ext cx="1275362" cy="1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201"/>
          <p:cNvSpPr txBox="1"/>
          <p:nvPr/>
        </p:nvSpPr>
        <p:spPr>
          <a:xfrm>
            <a:off x="15593556" y="7286630"/>
            <a:ext cx="144328" cy="59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821529">
              <a:defRPr sz="29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BD22B4A1-5F2B-8BE1-B071-B29EAA4504CD}"/>
              </a:ext>
            </a:extLst>
          </p:cNvPr>
          <p:cNvSpPr/>
          <p:nvPr/>
        </p:nvSpPr>
        <p:spPr>
          <a:xfrm>
            <a:off x="2766565" y="6140179"/>
            <a:ext cx="18785557" cy="22266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0A28F009-84F5-8BDE-8D91-F6FE4BEC38DA}"/>
              </a:ext>
            </a:extLst>
          </p:cNvPr>
          <p:cNvSpPr/>
          <p:nvPr/>
        </p:nvSpPr>
        <p:spPr>
          <a:xfrm>
            <a:off x="4435005" y="5904910"/>
            <a:ext cx="676326" cy="628498"/>
          </a:xfrm>
          <a:prstGeom prst="rect">
            <a:avLst/>
          </a:prstGeom>
          <a:solidFill>
            <a:srgbClr val="2054A5"/>
          </a:solidFill>
        </p:spPr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669014DD-0433-9FF3-13AF-BF18F02A80EC}"/>
              </a:ext>
            </a:extLst>
          </p:cNvPr>
          <p:cNvSpPr txBox="1"/>
          <p:nvPr/>
        </p:nvSpPr>
        <p:spPr>
          <a:xfrm>
            <a:off x="8512362" y="2300272"/>
            <a:ext cx="2179815" cy="223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560"/>
              </a:lnSpc>
              <a:spcBef>
                <a:spcPct val="0"/>
              </a:spcBef>
              <a:defRPr sz="1200" b="1">
                <a:solidFill>
                  <a:srgbClr val="1E52A8"/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</a:rPr>
              <a:t>Enfermera</a:t>
            </a:r>
            <a:endParaRPr lang="en-US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</a:endParaRPr>
          </a:p>
        </p:txBody>
      </p:sp>
      <p:grpSp>
        <p:nvGrpSpPr>
          <p:cNvPr id="7" name="Google Shape;4755;p50">
            <a:extLst>
              <a:ext uri="{FF2B5EF4-FFF2-40B4-BE49-F238E27FC236}">
                <a16:creationId xmlns:a16="http://schemas.microsoft.com/office/drawing/2014/main" id="{7F552874-8DEA-CC7F-6A33-AAE7B2B32F20}"/>
              </a:ext>
            </a:extLst>
          </p:cNvPr>
          <p:cNvGrpSpPr/>
          <p:nvPr/>
        </p:nvGrpSpPr>
        <p:grpSpPr>
          <a:xfrm>
            <a:off x="3920064" y="3588168"/>
            <a:ext cx="1706208" cy="1334390"/>
            <a:chOff x="7964906" y="2434073"/>
            <a:chExt cx="373627" cy="367925"/>
          </a:xfrm>
          <a:solidFill>
            <a:srgbClr val="7AB851"/>
          </a:solidFill>
        </p:grpSpPr>
        <p:sp>
          <p:nvSpPr>
            <p:cNvPr id="8" name="Google Shape;4756;p50">
              <a:extLst>
                <a:ext uri="{FF2B5EF4-FFF2-40B4-BE49-F238E27FC236}">
                  <a16:creationId xmlns:a16="http://schemas.microsoft.com/office/drawing/2014/main" id="{66956E68-1B9A-9EC8-A811-97C8757FD04E}"/>
                </a:ext>
              </a:extLst>
            </p:cNvPr>
            <p:cNvSpPr/>
            <p:nvPr/>
          </p:nvSpPr>
          <p:spPr>
            <a:xfrm>
              <a:off x="8252397" y="2622942"/>
              <a:ext cx="46699" cy="46317"/>
            </a:xfrm>
            <a:custGeom>
              <a:avLst/>
              <a:gdLst/>
              <a:ahLst/>
              <a:cxnLst/>
              <a:rect l="l" t="t" r="r" b="b"/>
              <a:pathLst>
                <a:path w="1466" h="1454" extrusionOk="0">
                  <a:moveTo>
                    <a:pt x="715" y="334"/>
                  </a:moveTo>
                  <a:cubicBezTo>
                    <a:pt x="941" y="358"/>
                    <a:pt x="1108" y="513"/>
                    <a:pt x="1108" y="727"/>
                  </a:cubicBezTo>
                  <a:cubicBezTo>
                    <a:pt x="1108" y="929"/>
                    <a:pt x="929" y="1108"/>
                    <a:pt x="715" y="1108"/>
                  </a:cubicBezTo>
                  <a:cubicBezTo>
                    <a:pt x="513" y="1108"/>
                    <a:pt x="334" y="929"/>
                    <a:pt x="334" y="727"/>
                  </a:cubicBezTo>
                  <a:cubicBezTo>
                    <a:pt x="334" y="513"/>
                    <a:pt x="513" y="334"/>
                    <a:pt x="715" y="334"/>
                  </a:cubicBezTo>
                  <a:close/>
                  <a:moveTo>
                    <a:pt x="739" y="1"/>
                  </a:moveTo>
                  <a:cubicBezTo>
                    <a:pt x="334" y="13"/>
                    <a:pt x="1" y="334"/>
                    <a:pt x="1" y="727"/>
                  </a:cubicBezTo>
                  <a:cubicBezTo>
                    <a:pt x="1" y="1132"/>
                    <a:pt x="334" y="1453"/>
                    <a:pt x="739" y="1453"/>
                  </a:cubicBezTo>
                  <a:cubicBezTo>
                    <a:pt x="1132" y="1453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757;p50">
              <a:extLst>
                <a:ext uri="{FF2B5EF4-FFF2-40B4-BE49-F238E27FC236}">
                  <a16:creationId xmlns:a16="http://schemas.microsoft.com/office/drawing/2014/main" id="{1FEA5134-E193-C075-AA3B-5F06D0AEE409}"/>
                </a:ext>
              </a:extLst>
            </p:cNvPr>
            <p:cNvSpPr/>
            <p:nvPr/>
          </p:nvSpPr>
          <p:spPr>
            <a:xfrm>
              <a:off x="7964906" y="2434073"/>
              <a:ext cx="373627" cy="367925"/>
            </a:xfrm>
            <a:custGeom>
              <a:avLst/>
              <a:gdLst/>
              <a:ahLst/>
              <a:cxnLst/>
              <a:rect l="l" t="t" r="r" b="b"/>
              <a:pathLst>
                <a:path w="11729" h="11550" extrusionOk="0">
                  <a:moveTo>
                    <a:pt x="2525" y="358"/>
                  </a:moveTo>
                  <a:cubicBezTo>
                    <a:pt x="2835" y="358"/>
                    <a:pt x="3096" y="608"/>
                    <a:pt x="3096" y="929"/>
                  </a:cubicBezTo>
                  <a:lnTo>
                    <a:pt x="3096" y="941"/>
                  </a:lnTo>
                  <a:cubicBezTo>
                    <a:pt x="3096" y="1251"/>
                    <a:pt x="2835" y="1501"/>
                    <a:pt x="2525" y="1501"/>
                  </a:cubicBezTo>
                  <a:lnTo>
                    <a:pt x="2299" y="1501"/>
                  </a:lnTo>
                  <a:cubicBezTo>
                    <a:pt x="2227" y="1501"/>
                    <a:pt x="2168" y="1441"/>
                    <a:pt x="2168" y="1370"/>
                  </a:cubicBezTo>
                  <a:lnTo>
                    <a:pt x="2168" y="489"/>
                  </a:lnTo>
                  <a:cubicBezTo>
                    <a:pt x="2168" y="417"/>
                    <a:pt x="2227" y="358"/>
                    <a:pt x="2299" y="358"/>
                  </a:cubicBezTo>
                  <a:close/>
                  <a:moveTo>
                    <a:pt x="5704" y="358"/>
                  </a:moveTo>
                  <a:cubicBezTo>
                    <a:pt x="5787" y="358"/>
                    <a:pt x="5847" y="417"/>
                    <a:pt x="5847" y="512"/>
                  </a:cubicBezTo>
                  <a:lnTo>
                    <a:pt x="5847" y="1358"/>
                  </a:lnTo>
                  <a:cubicBezTo>
                    <a:pt x="5847" y="1429"/>
                    <a:pt x="5787" y="1501"/>
                    <a:pt x="5704" y="1501"/>
                  </a:cubicBezTo>
                  <a:lnTo>
                    <a:pt x="5490" y="1501"/>
                  </a:lnTo>
                  <a:cubicBezTo>
                    <a:pt x="5180" y="1501"/>
                    <a:pt x="4918" y="1251"/>
                    <a:pt x="4918" y="941"/>
                  </a:cubicBezTo>
                  <a:lnTo>
                    <a:pt x="4918" y="929"/>
                  </a:lnTo>
                  <a:cubicBezTo>
                    <a:pt x="4918" y="608"/>
                    <a:pt x="5180" y="358"/>
                    <a:pt x="5490" y="358"/>
                  </a:cubicBezTo>
                  <a:close/>
                  <a:moveTo>
                    <a:pt x="5478" y="0"/>
                  </a:moveTo>
                  <a:cubicBezTo>
                    <a:pt x="4966" y="0"/>
                    <a:pt x="4561" y="405"/>
                    <a:pt x="4561" y="905"/>
                  </a:cubicBezTo>
                  <a:lnTo>
                    <a:pt x="4561" y="929"/>
                  </a:lnTo>
                  <a:cubicBezTo>
                    <a:pt x="4561" y="1429"/>
                    <a:pt x="4966" y="1834"/>
                    <a:pt x="5478" y="1834"/>
                  </a:cubicBezTo>
                  <a:lnTo>
                    <a:pt x="5692" y="1834"/>
                  </a:lnTo>
                  <a:cubicBezTo>
                    <a:pt x="5966" y="1834"/>
                    <a:pt x="6168" y="1620"/>
                    <a:pt x="6168" y="1358"/>
                  </a:cubicBezTo>
                  <a:lnTo>
                    <a:pt x="6168" y="1084"/>
                  </a:lnTo>
                  <a:lnTo>
                    <a:pt x="6561" y="1084"/>
                  </a:lnTo>
                  <a:cubicBezTo>
                    <a:pt x="6930" y="1084"/>
                    <a:pt x="7228" y="1382"/>
                    <a:pt x="7228" y="1763"/>
                  </a:cubicBezTo>
                  <a:lnTo>
                    <a:pt x="7228" y="2667"/>
                  </a:lnTo>
                  <a:cubicBezTo>
                    <a:pt x="6966" y="2715"/>
                    <a:pt x="6740" y="2918"/>
                    <a:pt x="6692" y="3215"/>
                  </a:cubicBezTo>
                  <a:lnTo>
                    <a:pt x="6466" y="4953"/>
                  </a:lnTo>
                  <a:cubicBezTo>
                    <a:pt x="6383" y="5668"/>
                    <a:pt x="5775" y="6204"/>
                    <a:pt x="5061" y="6204"/>
                  </a:cubicBezTo>
                  <a:lnTo>
                    <a:pt x="4323" y="6204"/>
                  </a:lnTo>
                  <a:cubicBezTo>
                    <a:pt x="4239" y="6204"/>
                    <a:pt x="4168" y="6287"/>
                    <a:pt x="4168" y="6370"/>
                  </a:cubicBezTo>
                  <a:cubicBezTo>
                    <a:pt x="4168" y="6466"/>
                    <a:pt x="4239" y="6537"/>
                    <a:pt x="4323" y="6537"/>
                  </a:cubicBezTo>
                  <a:lnTo>
                    <a:pt x="5061" y="6537"/>
                  </a:lnTo>
                  <a:cubicBezTo>
                    <a:pt x="5954" y="6537"/>
                    <a:pt x="6704" y="5870"/>
                    <a:pt x="6811" y="4989"/>
                  </a:cubicBezTo>
                  <a:lnTo>
                    <a:pt x="7037" y="3251"/>
                  </a:lnTo>
                  <a:cubicBezTo>
                    <a:pt x="7049" y="3093"/>
                    <a:pt x="7189" y="2988"/>
                    <a:pt x="7335" y="2988"/>
                  </a:cubicBezTo>
                  <a:cubicBezTo>
                    <a:pt x="7343" y="2988"/>
                    <a:pt x="7351" y="2988"/>
                    <a:pt x="7359" y="2989"/>
                  </a:cubicBezTo>
                  <a:cubicBezTo>
                    <a:pt x="7526" y="3013"/>
                    <a:pt x="7633" y="3156"/>
                    <a:pt x="7621" y="3322"/>
                  </a:cubicBezTo>
                  <a:lnTo>
                    <a:pt x="7395" y="5061"/>
                  </a:lnTo>
                  <a:cubicBezTo>
                    <a:pt x="7240" y="6239"/>
                    <a:pt x="6252" y="7120"/>
                    <a:pt x="5061" y="7120"/>
                  </a:cubicBezTo>
                  <a:lnTo>
                    <a:pt x="4442" y="7120"/>
                  </a:lnTo>
                  <a:cubicBezTo>
                    <a:pt x="4359" y="7120"/>
                    <a:pt x="4287" y="7192"/>
                    <a:pt x="4287" y="7275"/>
                  </a:cubicBezTo>
                  <a:lnTo>
                    <a:pt x="4287" y="8156"/>
                  </a:lnTo>
                  <a:cubicBezTo>
                    <a:pt x="4287" y="8323"/>
                    <a:pt x="4144" y="8454"/>
                    <a:pt x="3989" y="8454"/>
                  </a:cubicBezTo>
                  <a:cubicBezTo>
                    <a:pt x="3823" y="8454"/>
                    <a:pt x="3692" y="8323"/>
                    <a:pt x="3692" y="8156"/>
                  </a:cubicBezTo>
                  <a:lnTo>
                    <a:pt x="3692" y="7275"/>
                  </a:lnTo>
                  <a:cubicBezTo>
                    <a:pt x="3692" y="7192"/>
                    <a:pt x="3608" y="7120"/>
                    <a:pt x="3525" y="7120"/>
                  </a:cubicBezTo>
                  <a:lnTo>
                    <a:pt x="2918" y="7120"/>
                  </a:lnTo>
                  <a:cubicBezTo>
                    <a:pt x="1727" y="7120"/>
                    <a:pt x="727" y="6227"/>
                    <a:pt x="572" y="5061"/>
                  </a:cubicBezTo>
                  <a:lnTo>
                    <a:pt x="358" y="3322"/>
                  </a:lnTo>
                  <a:cubicBezTo>
                    <a:pt x="334" y="3156"/>
                    <a:pt x="441" y="3013"/>
                    <a:pt x="608" y="2989"/>
                  </a:cubicBezTo>
                  <a:cubicBezTo>
                    <a:pt x="616" y="2988"/>
                    <a:pt x="625" y="2988"/>
                    <a:pt x="633" y="2988"/>
                  </a:cubicBezTo>
                  <a:cubicBezTo>
                    <a:pt x="789" y="2988"/>
                    <a:pt x="918" y="3093"/>
                    <a:pt x="930" y="3251"/>
                  </a:cubicBezTo>
                  <a:lnTo>
                    <a:pt x="1156" y="4989"/>
                  </a:lnTo>
                  <a:cubicBezTo>
                    <a:pt x="1263" y="5882"/>
                    <a:pt x="2025" y="6537"/>
                    <a:pt x="2918" y="6537"/>
                  </a:cubicBezTo>
                  <a:lnTo>
                    <a:pt x="3644" y="6537"/>
                  </a:lnTo>
                  <a:cubicBezTo>
                    <a:pt x="3727" y="6537"/>
                    <a:pt x="3811" y="6466"/>
                    <a:pt x="3811" y="6370"/>
                  </a:cubicBezTo>
                  <a:cubicBezTo>
                    <a:pt x="3811" y="6287"/>
                    <a:pt x="3727" y="6204"/>
                    <a:pt x="3644" y="6204"/>
                  </a:cubicBezTo>
                  <a:lnTo>
                    <a:pt x="2918" y="6204"/>
                  </a:lnTo>
                  <a:cubicBezTo>
                    <a:pt x="2203" y="6204"/>
                    <a:pt x="1584" y="5668"/>
                    <a:pt x="1501" y="4953"/>
                  </a:cubicBezTo>
                  <a:lnTo>
                    <a:pt x="1275" y="3215"/>
                  </a:lnTo>
                  <a:cubicBezTo>
                    <a:pt x="1251" y="2929"/>
                    <a:pt x="1025" y="2727"/>
                    <a:pt x="775" y="2679"/>
                  </a:cubicBezTo>
                  <a:lnTo>
                    <a:pt x="775" y="1775"/>
                  </a:lnTo>
                  <a:cubicBezTo>
                    <a:pt x="775" y="1405"/>
                    <a:pt x="1072" y="1108"/>
                    <a:pt x="1441" y="1108"/>
                  </a:cubicBezTo>
                  <a:lnTo>
                    <a:pt x="1822" y="1108"/>
                  </a:lnTo>
                  <a:lnTo>
                    <a:pt x="1822" y="1370"/>
                  </a:lnTo>
                  <a:cubicBezTo>
                    <a:pt x="1822" y="1644"/>
                    <a:pt x="2037" y="1846"/>
                    <a:pt x="2299" y="1846"/>
                  </a:cubicBezTo>
                  <a:lnTo>
                    <a:pt x="2525" y="1846"/>
                  </a:lnTo>
                  <a:cubicBezTo>
                    <a:pt x="3037" y="1846"/>
                    <a:pt x="3430" y="1441"/>
                    <a:pt x="3430" y="941"/>
                  </a:cubicBezTo>
                  <a:lnTo>
                    <a:pt x="3430" y="929"/>
                  </a:lnTo>
                  <a:cubicBezTo>
                    <a:pt x="3430" y="417"/>
                    <a:pt x="3037" y="12"/>
                    <a:pt x="2525" y="12"/>
                  </a:cubicBezTo>
                  <a:lnTo>
                    <a:pt x="2299" y="12"/>
                  </a:lnTo>
                  <a:cubicBezTo>
                    <a:pt x="2037" y="12"/>
                    <a:pt x="1822" y="227"/>
                    <a:pt x="1822" y="489"/>
                  </a:cubicBezTo>
                  <a:lnTo>
                    <a:pt x="1822" y="762"/>
                  </a:lnTo>
                  <a:lnTo>
                    <a:pt x="1441" y="762"/>
                  </a:lnTo>
                  <a:cubicBezTo>
                    <a:pt x="870" y="762"/>
                    <a:pt x="429" y="1227"/>
                    <a:pt x="429" y="1775"/>
                  </a:cubicBezTo>
                  <a:lnTo>
                    <a:pt x="429" y="2715"/>
                  </a:lnTo>
                  <a:cubicBezTo>
                    <a:pt x="156" y="2810"/>
                    <a:pt x="1" y="3084"/>
                    <a:pt x="25" y="3382"/>
                  </a:cubicBezTo>
                  <a:lnTo>
                    <a:pt x="251" y="5120"/>
                  </a:lnTo>
                  <a:cubicBezTo>
                    <a:pt x="418" y="6466"/>
                    <a:pt x="1561" y="7478"/>
                    <a:pt x="2918" y="7478"/>
                  </a:cubicBezTo>
                  <a:lnTo>
                    <a:pt x="3358" y="7478"/>
                  </a:lnTo>
                  <a:lnTo>
                    <a:pt x="3358" y="8192"/>
                  </a:lnTo>
                  <a:cubicBezTo>
                    <a:pt x="3358" y="8466"/>
                    <a:pt x="3549" y="8728"/>
                    <a:pt x="3823" y="8799"/>
                  </a:cubicBezTo>
                  <a:lnTo>
                    <a:pt x="3823" y="9418"/>
                  </a:lnTo>
                  <a:cubicBezTo>
                    <a:pt x="3823" y="10597"/>
                    <a:pt x="4775" y="11550"/>
                    <a:pt x="5954" y="11550"/>
                  </a:cubicBezTo>
                  <a:lnTo>
                    <a:pt x="7799" y="11550"/>
                  </a:lnTo>
                  <a:cubicBezTo>
                    <a:pt x="8966" y="11550"/>
                    <a:pt x="9919" y="10597"/>
                    <a:pt x="9919" y="9418"/>
                  </a:cubicBezTo>
                  <a:lnTo>
                    <a:pt x="9919" y="8454"/>
                  </a:lnTo>
                  <a:cubicBezTo>
                    <a:pt x="10335" y="8430"/>
                    <a:pt x="10740" y="8252"/>
                    <a:pt x="11038" y="7930"/>
                  </a:cubicBezTo>
                  <a:cubicBezTo>
                    <a:pt x="11633" y="7335"/>
                    <a:pt x="11728" y="6382"/>
                    <a:pt x="11264" y="5668"/>
                  </a:cubicBezTo>
                  <a:cubicBezTo>
                    <a:pt x="11235" y="5624"/>
                    <a:pt x="11184" y="5598"/>
                    <a:pt x="11129" y="5598"/>
                  </a:cubicBezTo>
                  <a:cubicBezTo>
                    <a:pt x="11095" y="5598"/>
                    <a:pt x="11058" y="5609"/>
                    <a:pt x="11026" y="5632"/>
                  </a:cubicBezTo>
                  <a:cubicBezTo>
                    <a:pt x="10955" y="5668"/>
                    <a:pt x="10919" y="5775"/>
                    <a:pt x="10978" y="5870"/>
                  </a:cubicBezTo>
                  <a:cubicBezTo>
                    <a:pt x="11609" y="6799"/>
                    <a:pt x="10966" y="8109"/>
                    <a:pt x="9740" y="8109"/>
                  </a:cubicBezTo>
                  <a:cubicBezTo>
                    <a:pt x="8478" y="8109"/>
                    <a:pt x="7823" y="6549"/>
                    <a:pt x="8728" y="5632"/>
                  </a:cubicBezTo>
                  <a:cubicBezTo>
                    <a:pt x="9013" y="5347"/>
                    <a:pt x="9379" y="5201"/>
                    <a:pt x="9749" y="5201"/>
                  </a:cubicBezTo>
                  <a:cubicBezTo>
                    <a:pt x="10029" y="5201"/>
                    <a:pt x="10311" y="5285"/>
                    <a:pt x="10562" y="5454"/>
                  </a:cubicBezTo>
                  <a:cubicBezTo>
                    <a:pt x="10587" y="5466"/>
                    <a:pt x="10618" y="5473"/>
                    <a:pt x="10649" y="5473"/>
                  </a:cubicBezTo>
                  <a:cubicBezTo>
                    <a:pt x="10704" y="5473"/>
                    <a:pt x="10762" y="5452"/>
                    <a:pt x="10800" y="5406"/>
                  </a:cubicBezTo>
                  <a:cubicBezTo>
                    <a:pt x="10847" y="5334"/>
                    <a:pt x="10836" y="5227"/>
                    <a:pt x="10752" y="5168"/>
                  </a:cubicBezTo>
                  <a:cubicBezTo>
                    <a:pt x="10439" y="4961"/>
                    <a:pt x="10099" y="4867"/>
                    <a:pt x="9768" y="4867"/>
                  </a:cubicBezTo>
                  <a:cubicBezTo>
                    <a:pt x="8839" y="4867"/>
                    <a:pt x="7978" y="5606"/>
                    <a:pt x="7978" y="6668"/>
                  </a:cubicBezTo>
                  <a:cubicBezTo>
                    <a:pt x="7978" y="7609"/>
                    <a:pt x="8692" y="8371"/>
                    <a:pt x="9585" y="8454"/>
                  </a:cubicBezTo>
                  <a:lnTo>
                    <a:pt x="9585" y="9406"/>
                  </a:lnTo>
                  <a:cubicBezTo>
                    <a:pt x="9585" y="10395"/>
                    <a:pt x="8776" y="11192"/>
                    <a:pt x="7799" y="11192"/>
                  </a:cubicBezTo>
                  <a:lnTo>
                    <a:pt x="5954" y="11192"/>
                  </a:lnTo>
                  <a:cubicBezTo>
                    <a:pt x="4966" y="11192"/>
                    <a:pt x="4168" y="10395"/>
                    <a:pt x="4168" y="9406"/>
                  </a:cubicBezTo>
                  <a:lnTo>
                    <a:pt x="4168" y="8787"/>
                  </a:lnTo>
                  <a:cubicBezTo>
                    <a:pt x="4430" y="8704"/>
                    <a:pt x="4620" y="8466"/>
                    <a:pt x="4620" y="8168"/>
                  </a:cubicBezTo>
                  <a:lnTo>
                    <a:pt x="4620" y="7478"/>
                  </a:lnTo>
                  <a:lnTo>
                    <a:pt x="5073" y="7478"/>
                  </a:lnTo>
                  <a:cubicBezTo>
                    <a:pt x="6418" y="7478"/>
                    <a:pt x="7573" y="6466"/>
                    <a:pt x="7740" y="5120"/>
                  </a:cubicBezTo>
                  <a:lnTo>
                    <a:pt x="7954" y="3382"/>
                  </a:lnTo>
                  <a:cubicBezTo>
                    <a:pt x="7990" y="3096"/>
                    <a:pt x="7823" y="2834"/>
                    <a:pt x="7573" y="2727"/>
                  </a:cubicBezTo>
                  <a:lnTo>
                    <a:pt x="7573" y="1763"/>
                  </a:lnTo>
                  <a:cubicBezTo>
                    <a:pt x="7573" y="1191"/>
                    <a:pt x="7109" y="751"/>
                    <a:pt x="6561" y="751"/>
                  </a:cubicBezTo>
                  <a:lnTo>
                    <a:pt x="6168" y="751"/>
                  </a:lnTo>
                  <a:lnTo>
                    <a:pt x="6168" y="477"/>
                  </a:lnTo>
                  <a:cubicBezTo>
                    <a:pt x="6168" y="215"/>
                    <a:pt x="5966" y="0"/>
                    <a:pt x="5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4753;p50">
            <a:extLst>
              <a:ext uri="{FF2B5EF4-FFF2-40B4-BE49-F238E27FC236}">
                <a16:creationId xmlns:a16="http://schemas.microsoft.com/office/drawing/2014/main" id="{9C0A9079-82F8-C7F7-4B4D-F1BBB7129A67}"/>
              </a:ext>
            </a:extLst>
          </p:cNvPr>
          <p:cNvSpPr/>
          <p:nvPr/>
        </p:nvSpPr>
        <p:spPr>
          <a:xfrm rot="654862">
            <a:off x="18683569" y="3222911"/>
            <a:ext cx="2110647" cy="1345597"/>
          </a:xfrm>
          <a:custGeom>
            <a:avLst/>
            <a:gdLst/>
            <a:ahLst/>
            <a:cxnLst/>
            <a:rect l="l" t="t" r="r" b="b"/>
            <a:pathLst>
              <a:path w="11562" h="11520" extrusionOk="0">
                <a:moveTo>
                  <a:pt x="9204" y="402"/>
                </a:moveTo>
                <a:lnTo>
                  <a:pt x="11145" y="2343"/>
                </a:lnTo>
                <a:lnTo>
                  <a:pt x="11073" y="2414"/>
                </a:lnTo>
                <a:lnTo>
                  <a:pt x="9132" y="474"/>
                </a:lnTo>
                <a:lnTo>
                  <a:pt x="9204" y="402"/>
                </a:lnTo>
                <a:close/>
                <a:moveTo>
                  <a:pt x="7049" y="1712"/>
                </a:moveTo>
                <a:lnTo>
                  <a:pt x="9823" y="4486"/>
                </a:lnTo>
                <a:lnTo>
                  <a:pt x="9668" y="4629"/>
                </a:lnTo>
                <a:lnTo>
                  <a:pt x="6906" y="1855"/>
                </a:lnTo>
                <a:lnTo>
                  <a:pt x="7049" y="1712"/>
                </a:lnTo>
                <a:close/>
                <a:moveTo>
                  <a:pt x="5025" y="4927"/>
                </a:moveTo>
                <a:lnTo>
                  <a:pt x="5025" y="4927"/>
                </a:lnTo>
                <a:cubicBezTo>
                  <a:pt x="5192" y="5022"/>
                  <a:pt x="5465" y="5224"/>
                  <a:pt x="5703" y="5760"/>
                </a:cubicBezTo>
                <a:cubicBezTo>
                  <a:pt x="5965" y="6367"/>
                  <a:pt x="6323" y="6629"/>
                  <a:pt x="6596" y="6724"/>
                </a:cubicBezTo>
                <a:lnTo>
                  <a:pt x="5489" y="7832"/>
                </a:lnTo>
                <a:cubicBezTo>
                  <a:pt x="5048" y="8272"/>
                  <a:pt x="4462" y="8519"/>
                  <a:pt x="3836" y="8519"/>
                </a:cubicBezTo>
                <a:cubicBezTo>
                  <a:pt x="3768" y="8519"/>
                  <a:pt x="3700" y="8516"/>
                  <a:pt x="3632" y="8510"/>
                </a:cubicBezTo>
                <a:cubicBezTo>
                  <a:pt x="3298" y="8487"/>
                  <a:pt x="3048" y="8237"/>
                  <a:pt x="3025" y="7903"/>
                </a:cubicBezTo>
                <a:cubicBezTo>
                  <a:pt x="2977" y="7308"/>
                  <a:pt x="3156" y="6713"/>
                  <a:pt x="3525" y="6248"/>
                </a:cubicBezTo>
                <a:cubicBezTo>
                  <a:pt x="4358" y="7058"/>
                  <a:pt x="4334" y="7117"/>
                  <a:pt x="4465" y="7117"/>
                </a:cubicBezTo>
                <a:cubicBezTo>
                  <a:pt x="4608" y="7117"/>
                  <a:pt x="4691" y="6939"/>
                  <a:pt x="4584" y="6832"/>
                </a:cubicBezTo>
                <a:lnTo>
                  <a:pt x="3763" y="6010"/>
                </a:lnTo>
                <a:lnTo>
                  <a:pt x="4120" y="5653"/>
                </a:lnTo>
                <a:cubicBezTo>
                  <a:pt x="4477" y="5998"/>
                  <a:pt x="4489" y="6093"/>
                  <a:pt x="4608" y="6093"/>
                </a:cubicBezTo>
                <a:cubicBezTo>
                  <a:pt x="4763" y="6093"/>
                  <a:pt x="4834" y="5915"/>
                  <a:pt x="4727" y="5808"/>
                </a:cubicBezTo>
                <a:lnTo>
                  <a:pt x="4358" y="5439"/>
                </a:lnTo>
                <a:lnTo>
                  <a:pt x="4715" y="5081"/>
                </a:lnTo>
                <a:cubicBezTo>
                  <a:pt x="5072" y="5415"/>
                  <a:pt x="5084" y="5510"/>
                  <a:pt x="5203" y="5510"/>
                </a:cubicBezTo>
                <a:cubicBezTo>
                  <a:pt x="5358" y="5510"/>
                  <a:pt x="5430" y="5331"/>
                  <a:pt x="5322" y="5224"/>
                </a:cubicBezTo>
                <a:lnTo>
                  <a:pt x="5025" y="4927"/>
                </a:lnTo>
                <a:close/>
                <a:moveTo>
                  <a:pt x="2751" y="8248"/>
                </a:moveTo>
                <a:cubicBezTo>
                  <a:pt x="2858" y="8487"/>
                  <a:pt x="3048" y="8677"/>
                  <a:pt x="3287" y="8784"/>
                </a:cubicBezTo>
                <a:cubicBezTo>
                  <a:pt x="3036" y="9022"/>
                  <a:pt x="3001" y="9106"/>
                  <a:pt x="2882" y="9106"/>
                </a:cubicBezTo>
                <a:cubicBezTo>
                  <a:pt x="2763" y="9106"/>
                  <a:pt x="2727" y="9010"/>
                  <a:pt x="2477" y="8784"/>
                </a:cubicBezTo>
                <a:cubicBezTo>
                  <a:pt x="2405" y="8713"/>
                  <a:pt x="2405" y="8594"/>
                  <a:pt x="2477" y="8510"/>
                </a:cubicBezTo>
                <a:lnTo>
                  <a:pt x="2751" y="8248"/>
                </a:lnTo>
                <a:close/>
                <a:moveTo>
                  <a:pt x="9216" y="0"/>
                </a:moveTo>
                <a:cubicBezTo>
                  <a:pt x="9171" y="0"/>
                  <a:pt x="9127" y="15"/>
                  <a:pt x="9097" y="45"/>
                </a:cubicBezTo>
                <a:lnTo>
                  <a:pt x="8775" y="355"/>
                </a:lnTo>
                <a:cubicBezTo>
                  <a:pt x="8716" y="414"/>
                  <a:pt x="8716" y="533"/>
                  <a:pt x="8775" y="593"/>
                </a:cubicBezTo>
                <a:lnTo>
                  <a:pt x="9037" y="855"/>
                </a:lnTo>
                <a:lnTo>
                  <a:pt x="8775" y="1105"/>
                </a:lnTo>
                <a:cubicBezTo>
                  <a:pt x="8716" y="1164"/>
                  <a:pt x="8716" y="1283"/>
                  <a:pt x="8775" y="1343"/>
                </a:cubicBezTo>
                <a:cubicBezTo>
                  <a:pt x="8805" y="1373"/>
                  <a:pt x="8850" y="1387"/>
                  <a:pt x="8894" y="1387"/>
                </a:cubicBezTo>
                <a:cubicBezTo>
                  <a:pt x="8939" y="1387"/>
                  <a:pt x="8984" y="1373"/>
                  <a:pt x="9013" y="1343"/>
                </a:cubicBezTo>
                <a:lnTo>
                  <a:pt x="9275" y="1093"/>
                </a:lnTo>
                <a:lnTo>
                  <a:pt x="10466" y="2283"/>
                </a:lnTo>
                <a:lnTo>
                  <a:pt x="9275" y="3474"/>
                </a:lnTo>
                <a:lnTo>
                  <a:pt x="8085" y="2283"/>
                </a:lnTo>
                <a:lnTo>
                  <a:pt x="8406" y="1950"/>
                </a:lnTo>
                <a:cubicBezTo>
                  <a:pt x="8466" y="1890"/>
                  <a:pt x="8466" y="1771"/>
                  <a:pt x="8406" y="1712"/>
                </a:cubicBezTo>
                <a:cubicBezTo>
                  <a:pt x="8376" y="1682"/>
                  <a:pt x="8332" y="1667"/>
                  <a:pt x="8287" y="1667"/>
                </a:cubicBezTo>
                <a:cubicBezTo>
                  <a:pt x="8242" y="1667"/>
                  <a:pt x="8198" y="1682"/>
                  <a:pt x="8168" y="1712"/>
                </a:cubicBezTo>
                <a:lnTo>
                  <a:pt x="7847" y="2045"/>
                </a:lnTo>
                <a:cubicBezTo>
                  <a:pt x="7168" y="1390"/>
                  <a:pt x="7168" y="1331"/>
                  <a:pt x="7049" y="1331"/>
                </a:cubicBezTo>
                <a:cubicBezTo>
                  <a:pt x="6930" y="1331"/>
                  <a:pt x="6906" y="1414"/>
                  <a:pt x="6549" y="1760"/>
                </a:cubicBezTo>
                <a:cubicBezTo>
                  <a:pt x="6489" y="1819"/>
                  <a:pt x="6489" y="1938"/>
                  <a:pt x="6549" y="1998"/>
                </a:cubicBezTo>
                <a:lnTo>
                  <a:pt x="6918" y="2367"/>
                </a:lnTo>
                <a:lnTo>
                  <a:pt x="3346" y="5939"/>
                </a:lnTo>
                <a:cubicBezTo>
                  <a:pt x="2870" y="6462"/>
                  <a:pt x="2620" y="7165"/>
                  <a:pt x="2644" y="7879"/>
                </a:cubicBezTo>
                <a:lnTo>
                  <a:pt x="2215" y="8308"/>
                </a:lnTo>
                <a:cubicBezTo>
                  <a:pt x="2108" y="8403"/>
                  <a:pt x="2072" y="8534"/>
                  <a:pt x="2072" y="8677"/>
                </a:cubicBezTo>
                <a:cubicBezTo>
                  <a:pt x="2072" y="8915"/>
                  <a:pt x="2227" y="9070"/>
                  <a:pt x="2227" y="9070"/>
                </a:cubicBezTo>
                <a:lnTo>
                  <a:pt x="60" y="11237"/>
                </a:lnTo>
                <a:cubicBezTo>
                  <a:pt x="0" y="11296"/>
                  <a:pt x="0" y="11415"/>
                  <a:pt x="60" y="11475"/>
                </a:cubicBezTo>
                <a:cubicBezTo>
                  <a:pt x="90" y="11505"/>
                  <a:pt x="134" y="11520"/>
                  <a:pt x="179" y="11520"/>
                </a:cubicBezTo>
                <a:cubicBezTo>
                  <a:pt x="224" y="11520"/>
                  <a:pt x="268" y="11505"/>
                  <a:pt x="298" y="11475"/>
                </a:cubicBezTo>
                <a:lnTo>
                  <a:pt x="2465" y="9296"/>
                </a:lnTo>
                <a:lnTo>
                  <a:pt x="2477" y="9320"/>
                </a:lnTo>
                <a:cubicBezTo>
                  <a:pt x="2584" y="9421"/>
                  <a:pt x="2718" y="9472"/>
                  <a:pt x="2852" y="9472"/>
                </a:cubicBezTo>
                <a:cubicBezTo>
                  <a:pt x="2986" y="9472"/>
                  <a:pt x="3120" y="9421"/>
                  <a:pt x="3227" y="9320"/>
                </a:cubicBezTo>
                <a:lnTo>
                  <a:pt x="3656" y="8891"/>
                </a:lnTo>
                <a:cubicBezTo>
                  <a:pt x="3685" y="8892"/>
                  <a:pt x="3715" y="8893"/>
                  <a:pt x="3745" y="8893"/>
                </a:cubicBezTo>
                <a:cubicBezTo>
                  <a:pt x="4485" y="8893"/>
                  <a:pt x="5176" y="8609"/>
                  <a:pt x="5680" y="8094"/>
                </a:cubicBezTo>
                <a:lnTo>
                  <a:pt x="7835" y="5939"/>
                </a:lnTo>
                <a:cubicBezTo>
                  <a:pt x="7906" y="5879"/>
                  <a:pt x="7906" y="5760"/>
                  <a:pt x="7835" y="5700"/>
                </a:cubicBezTo>
                <a:cubicBezTo>
                  <a:pt x="7805" y="5671"/>
                  <a:pt x="7760" y="5656"/>
                  <a:pt x="7717" y="5656"/>
                </a:cubicBezTo>
                <a:cubicBezTo>
                  <a:pt x="7674" y="5656"/>
                  <a:pt x="7632" y="5671"/>
                  <a:pt x="7608" y="5700"/>
                </a:cubicBezTo>
                <a:lnTo>
                  <a:pt x="6811" y="6486"/>
                </a:lnTo>
                <a:cubicBezTo>
                  <a:pt x="6668" y="6462"/>
                  <a:pt x="6275" y="6343"/>
                  <a:pt x="5965" y="5641"/>
                </a:cubicBezTo>
                <a:cubicBezTo>
                  <a:pt x="5680" y="5022"/>
                  <a:pt x="5358" y="4748"/>
                  <a:pt x="5120" y="4629"/>
                </a:cubicBezTo>
                <a:lnTo>
                  <a:pt x="5251" y="4498"/>
                </a:lnTo>
                <a:lnTo>
                  <a:pt x="6073" y="5319"/>
                </a:lnTo>
                <a:cubicBezTo>
                  <a:pt x="6102" y="5349"/>
                  <a:pt x="6147" y="5364"/>
                  <a:pt x="6192" y="5364"/>
                </a:cubicBezTo>
                <a:cubicBezTo>
                  <a:pt x="6236" y="5364"/>
                  <a:pt x="6281" y="5349"/>
                  <a:pt x="6311" y="5319"/>
                </a:cubicBezTo>
                <a:cubicBezTo>
                  <a:pt x="6370" y="5260"/>
                  <a:pt x="6370" y="5141"/>
                  <a:pt x="6311" y="5081"/>
                </a:cubicBezTo>
                <a:lnTo>
                  <a:pt x="5489" y="4260"/>
                </a:lnTo>
                <a:lnTo>
                  <a:pt x="5846" y="3903"/>
                </a:lnTo>
                <a:lnTo>
                  <a:pt x="6215" y="4272"/>
                </a:lnTo>
                <a:cubicBezTo>
                  <a:pt x="6245" y="4301"/>
                  <a:pt x="6290" y="4316"/>
                  <a:pt x="6335" y="4316"/>
                </a:cubicBezTo>
                <a:cubicBezTo>
                  <a:pt x="6379" y="4316"/>
                  <a:pt x="6424" y="4301"/>
                  <a:pt x="6454" y="4272"/>
                </a:cubicBezTo>
                <a:cubicBezTo>
                  <a:pt x="6513" y="4212"/>
                  <a:pt x="6513" y="4093"/>
                  <a:pt x="6454" y="4034"/>
                </a:cubicBezTo>
                <a:lnTo>
                  <a:pt x="6084" y="3665"/>
                </a:lnTo>
                <a:lnTo>
                  <a:pt x="6442" y="3307"/>
                </a:lnTo>
                <a:lnTo>
                  <a:pt x="6811" y="3676"/>
                </a:lnTo>
                <a:cubicBezTo>
                  <a:pt x="6841" y="3706"/>
                  <a:pt x="6885" y="3721"/>
                  <a:pt x="6930" y="3721"/>
                </a:cubicBezTo>
                <a:cubicBezTo>
                  <a:pt x="6974" y="3721"/>
                  <a:pt x="7019" y="3706"/>
                  <a:pt x="7049" y="3676"/>
                </a:cubicBezTo>
                <a:cubicBezTo>
                  <a:pt x="7108" y="3617"/>
                  <a:pt x="7108" y="3498"/>
                  <a:pt x="7049" y="3438"/>
                </a:cubicBezTo>
                <a:lnTo>
                  <a:pt x="6680" y="3069"/>
                </a:lnTo>
                <a:lnTo>
                  <a:pt x="7144" y="2605"/>
                </a:lnTo>
                <a:lnTo>
                  <a:pt x="8906" y="4379"/>
                </a:lnTo>
                <a:lnTo>
                  <a:pt x="8287" y="4998"/>
                </a:lnTo>
                <a:cubicBezTo>
                  <a:pt x="8228" y="5058"/>
                  <a:pt x="8228" y="5177"/>
                  <a:pt x="8287" y="5236"/>
                </a:cubicBezTo>
                <a:cubicBezTo>
                  <a:pt x="8317" y="5266"/>
                  <a:pt x="8362" y="5281"/>
                  <a:pt x="8406" y="5281"/>
                </a:cubicBezTo>
                <a:cubicBezTo>
                  <a:pt x="8451" y="5281"/>
                  <a:pt x="8495" y="5266"/>
                  <a:pt x="8525" y="5236"/>
                </a:cubicBezTo>
                <a:lnTo>
                  <a:pt x="9144" y="4617"/>
                </a:lnTo>
                <a:cubicBezTo>
                  <a:pt x="9502" y="4962"/>
                  <a:pt x="9525" y="5034"/>
                  <a:pt x="9644" y="5034"/>
                </a:cubicBezTo>
                <a:cubicBezTo>
                  <a:pt x="9680" y="5034"/>
                  <a:pt x="9728" y="5010"/>
                  <a:pt x="9764" y="4986"/>
                </a:cubicBezTo>
                <a:cubicBezTo>
                  <a:pt x="10121" y="4617"/>
                  <a:pt x="10192" y="4593"/>
                  <a:pt x="10192" y="4486"/>
                </a:cubicBezTo>
                <a:cubicBezTo>
                  <a:pt x="10192" y="4367"/>
                  <a:pt x="10133" y="4379"/>
                  <a:pt x="9478" y="3688"/>
                </a:cubicBezTo>
                <a:lnTo>
                  <a:pt x="10668" y="2498"/>
                </a:lnTo>
                <a:cubicBezTo>
                  <a:pt x="10907" y="2724"/>
                  <a:pt x="10930" y="2819"/>
                  <a:pt x="11037" y="2819"/>
                </a:cubicBezTo>
                <a:cubicBezTo>
                  <a:pt x="11085" y="2819"/>
                  <a:pt x="11133" y="2795"/>
                  <a:pt x="11157" y="2772"/>
                </a:cubicBezTo>
                <a:lnTo>
                  <a:pt x="11502" y="2462"/>
                </a:lnTo>
                <a:cubicBezTo>
                  <a:pt x="11561" y="2402"/>
                  <a:pt x="11561" y="2283"/>
                  <a:pt x="11502" y="2224"/>
                </a:cubicBezTo>
                <a:lnTo>
                  <a:pt x="9335" y="45"/>
                </a:lnTo>
                <a:cubicBezTo>
                  <a:pt x="9305" y="15"/>
                  <a:pt x="9260" y="0"/>
                  <a:pt x="9216" y="0"/>
                </a:cubicBezTo>
                <a:close/>
              </a:path>
            </a:pathLst>
          </a:custGeom>
          <a:solidFill>
            <a:srgbClr val="7AB8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" name="Google Shape;4531;p50">
            <a:extLst>
              <a:ext uri="{FF2B5EF4-FFF2-40B4-BE49-F238E27FC236}">
                <a16:creationId xmlns:a16="http://schemas.microsoft.com/office/drawing/2014/main" id="{9F82D24D-0F54-99FB-2181-EB10A8C64616}"/>
              </a:ext>
            </a:extLst>
          </p:cNvPr>
          <p:cNvGrpSpPr/>
          <p:nvPr/>
        </p:nvGrpSpPr>
        <p:grpSpPr>
          <a:xfrm>
            <a:off x="14011798" y="3404179"/>
            <a:ext cx="1726086" cy="1603902"/>
            <a:chOff x="6195998" y="1983102"/>
            <a:chExt cx="368308" cy="338746"/>
          </a:xfrm>
          <a:solidFill>
            <a:srgbClr val="7AB851"/>
          </a:solidFill>
        </p:grpSpPr>
        <p:sp>
          <p:nvSpPr>
            <p:cNvPr id="12" name="Google Shape;4532;p50">
              <a:extLst>
                <a:ext uri="{FF2B5EF4-FFF2-40B4-BE49-F238E27FC236}">
                  <a16:creationId xmlns:a16="http://schemas.microsoft.com/office/drawing/2014/main" id="{E9DA1246-E2A2-18E3-1361-4E9D88FFAEBD}"/>
                </a:ext>
              </a:extLst>
            </p:cNvPr>
            <p:cNvSpPr/>
            <p:nvPr/>
          </p:nvSpPr>
          <p:spPr>
            <a:xfrm>
              <a:off x="6267289" y="2161012"/>
              <a:ext cx="67533" cy="67150"/>
            </a:xfrm>
            <a:custGeom>
              <a:avLst/>
              <a:gdLst/>
              <a:ahLst/>
              <a:cxnLst/>
              <a:rect l="l" t="t" r="r" b="b"/>
              <a:pathLst>
                <a:path w="2120" h="2108" extrusionOk="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533;p50">
              <a:extLst>
                <a:ext uri="{FF2B5EF4-FFF2-40B4-BE49-F238E27FC236}">
                  <a16:creationId xmlns:a16="http://schemas.microsoft.com/office/drawing/2014/main" id="{B5155B50-B421-398A-BEAB-3FA9A8B7BECB}"/>
                </a:ext>
              </a:extLst>
            </p:cNvPr>
            <p:cNvSpPr/>
            <p:nvPr/>
          </p:nvSpPr>
          <p:spPr>
            <a:xfrm>
              <a:off x="6235052" y="2128393"/>
              <a:ext cx="132007" cy="131625"/>
            </a:xfrm>
            <a:custGeom>
              <a:avLst/>
              <a:gdLst/>
              <a:ahLst/>
              <a:cxnLst/>
              <a:rect l="l" t="t" r="r" b="b"/>
              <a:pathLst>
                <a:path w="4144" h="4132" extrusionOk="0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534;p50">
              <a:extLst>
                <a:ext uri="{FF2B5EF4-FFF2-40B4-BE49-F238E27FC236}">
                  <a16:creationId xmlns:a16="http://schemas.microsoft.com/office/drawing/2014/main" id="{15D5F655-D8F9-BBA1-8F34-0825F83F5778}"/>
                </a:ext>
              </a:extLst>
            </p:cNvPr>
            <p:cNvSpPr/>
            <p:nvPr/>
          </p:nvSpPr>
          <p:spPr>
            <a:xfrm>
              <a:off x="6195998" y="1983102"/>
              <a:ext cx="368308" cy="338746"/>
            </a:xfrm>
            <a:custGeom>
              <a:avLst/>
              <a:gdLst/>
              <a:ahLst/>
              <a:cxnLst/>
              <a:rect l="l" t="t" r="r" b="b"/>
              <a:pathLst>
                <a:path w="11562" h="10634" extrusionOk="0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TextBox 13">
            <a:extLst>
              <a:ext uri="{FF2B5EF4-FFF2-40B4-BE49-F238E27FC236}">
                <a16:creationId xmlns:a16="http://schemas.microsoft.com/office/drawing/2014/main" id="{1852A7A0-824B-B2A7-448E-C22798D58A88}"/>
              </a:ext>
            </a:extLst>
          </p:cNvPr>
          <p:cNvSpPr txBox="1"/>
          <p:nvPr/>
        </p:nvSpPr>
        <p:spPr>
          <a:xfrm>
            <a:off x="13617531" y="2285360"/>
            <a:ext cx="2179815" cy="223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560"/>
              </a:lnSpc>
              <a:spcBef>
                <a:spcPct val="0"/>
              </a:spcBef>
              <a:defRPr sz="1200" b="1">
                <a:solidFill>
                  <a:srgbClr val="1E52A8"/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</a:rPr>
              <a:t>Medicamentos</a:t>
            </a:r>
            <a:endParaRPr lang="en-US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</a:endParaRPr>
          </a:p>
        </p:txBody>
      </p:sp>
      <p:grpSp>
        <p:nvGrpSpPr>
          <p:cNvPr id="16" name="Google Shape;5181;p50">
            <a:extLst>
              <a:ext uri="{FF2B5EF4-FFF2-40B4-BE49-F238E27FC236}">
                <a16:creationId xmlns:a16="http://schemas.microsoft.com/office/drawing/2014/main" id="{E9FD8855-4C95-AF87-E992-47846269F49D}"/>
              </a:ext>
            </a:extLst>
          </p:cNvPr>
          <p:cNvGrpSpPr/>
          <p:nvPr/>
        </p:nvGrpSpPr>
        <p:grpSpPr>
          <a:xfrm>
            <a:off x="8801164" y="3438270"/>
            <a:ext cx="1589115" cy="1535721"/>
            <a:chOff x="-54427725" y="2686975"/>
            <a:chExt cx="285150" cy="319000"/>
          </a:xfrm>
          <a:solidFill>
            <a:srgbClr val="7AB851"/>
          </a:solidFill>
        </p:grpSpPr>
        <p:sp>
          <p:nvSpPr>
            <p:cNvPr id="17" name="Google Shape;5182;p50">
              <a:extLst>
                <a:ext uri="{FF2B5EF4-FFF2-40B4-BE49-F238E27FC236}">
                  <a16:creationId xmlns:a16="http://schemas.microsoft.com/office/drawing/2014/main" id="{006CDC64-65C6-03A3-CC02-54FF33A2892C}"/>
                </a:ext>
              </a:extLst>
            </p:cNvPr>
            <p:cNvSpPr/>
            <p:nvPr/>
          </p:nvSpPr>
          <p:spPr>
            <a:xfrm>
              <a:off x="-54320600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5" y="969"/>
                    <a:pt x="977" y="1158"/>
                    <a:pt x="1450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9" y="465"/>
                    <a:pt x="2899" y="213"/>
                    <a:pt x="2741" y="118"/>
                  </a:cubicBezTo>
                  <a:cubicBezTo>
                    <a:pt x="2663" y="39"/>
                    <a:pt x="2568" y="0"/>
                    <a:pt x="2478" y="0"/>
                  </a:cubicBezTo>
                  <a:cubicBezTo>
                    <a:pt x="2387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35" y="433"/>
                    <a:pt x="851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83;p50">
              <a:extLst>
                <a:ext uri="{FF2B5EF4-FFF2-40B4-BE49-F238E27FC236}">
                  <a16:creationId xmlns:a16="http://schemas.microsoft.com/office/drawing/2014/main" id="{D2BD8D19-14A0-092F-B9DC-99E6D8E5033D}"/>
                </a:ext>
              </a:extLst>
            </p:cNvPr>
            <p:cNvSpPr/>
            <p:nvPr/>
          </p:nvSpPr>
          <p:spPr>
            <a:xfrm>
              <a:off x="-5425680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184;p50">
              <a:extLst>
                <a:ext uri="{FF2B5EF4-FFF2-40B4-BE49-F238E27FC236}">
                  <a16:creationId xmlns:a16="http://schemas.microsoft.com/office/drawing/2014/main" id="{CD93265C-BAA0-6892-0754-65655F13D4C6}"/>
                </a:ext>
              </a:extLst>
            </p:cNvPr>
            <p:cNvSpPr/>
            <p:nvPr/>
          </p:nvSpPr>
          <p:spPr>
            <a:xfrm>
              <a:off x="-54330850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90" y="1"/>
                    <a:pt x="1" y="158"/>
                    <a:pt x="1" y="347"/>
                  </a:cubicBezTo>
                  <a:cubicBezTo>
                    <a:pt x="1" y="536"/>
                    <a:pt x="190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85;p50">
              <a:extLst>
                <a:ext uri="{FF2B5EF4-FFF2-40B4-BE49-F238E27FC236}">
                  <a16:creationId xmlns:a16="http://schemas.microsoft.com/office/drawing/2014/main" id="{BB275B57-D288-79EC-60E6-4F260EB7F37E}"/>
                </a:ext>
              </a:extLst>
            </p:cNvPr>
            <p:cNvSpPr/>
            <p:nvPr/>
          </p:nvSpPr>
          <p:spPr>
            <a:xfrm>
              <a:off x="-54427725" y="2686975"/>
              <a:ext cx="285150" cy="319000"/>
            </a:xfrm>
            <a:custGeom>
              <a:avLst/>
              <a:gdLst/>
              <a:ahLst/>
              <a:cxnLst/>
              <a:rect l="l" t="t" r="r" b="b"/>
              <a:pathLst>
                <a:path w="11406" h="12760" extrusionOk="0">
                  <a:moveTo>
                    <a:pt x="8696" y="756"/>
                  </a:moveTo>
                  <a:cubicBezTo>
                    <a:pt x="9326" y="756"/>
                    <a:pt x="9799" y="1260"/>
                    <a:pt x="9799" y="1859"/>
                  </a:cubicBezTo>
                  <a:lnTo>
                    <a:pt x="9799" y="4883"/>
                  </a:lnTo>
                  <a:cubicBezTo>
                    <a:pt x="9799" y="5072"/>
                    <a:pt x="9641" y="5230"/>
                    <a:pt x="9452" y="5230"/>
                  </a:cubicBezTo>
                  <a:lnTo>
                    <a:pt x="2017" y="5230"/>
                  </a:lnTo>
                  <a:cubicBezTo>
                    <a:pt x="1797" y="5230"/>
                    <a:pt x="1639" y="5072"/>
                    <a:pt x="1639" y="4883"/>
                  </a:cubicBezTo>
                  <a:cubicBezTo>
                    <a:pt x="1608" y="4852"/>
                    <a:pt x="1608" y="1922"/>
                    <a:pt x="1608" y="1859"/>
                  </a:cubicBezTo>
                  <a:cubicBezTo>
                    <a:pt x="1608" y="1229"/>
                    <a:pt x="2112" y="756"/>
                    <a:pt x="2710" y="756"/>
                  </a:cubicBezTo>
                  <a:close/>
                  <a:moveTo>
                    <a:pt x="1608" y="5955"/>
                  </a:moveTo>
                  <a:cubicBezTo>
                    <a:pt x="1734" y="5986"/>
                    <a:pt x="1860" y="6018"/>
                    <a:pt x="1954" y="6018"/>
                  </a:cubicBezTo>
                  <a:lnTo>
                    <a:pt x="2301" y="6018"/>
                  </a:lnTo>
                  <a:lnTo>
                    <a:pt x="2301" y="8317"/>
                  </a:lnTo>
                  <a:cubicBezTo>
                    <a:pt x="2301" y="9105"/>
                    <a:pt x="1986" y="9798"/>
                    <a:pt x="1450" y="10334"/>
                  </a:cubicBezTo>
                  <a:cubicBezTo>
                    <a:pt x="1401" y="10433"/>
                    <a:pt x="1317" y="10480"/>
                    <a:pt x="1225" y="10480"/>
                  </a:cubicBezTo>
                  <a:cubicBezTo>
                    <a:pt x="1142" y="10480"/>
                    <a:pt x="1053" y="10440"/>
                    <a:pt x="977" y="10365"/>
                  </a:cubicBezTo>
                  <a:cubicBezTo>
                    <a:pt x="820" y="10208"/>
                    <a:pt x="820" y="9956"/>
                    <a:pt x="977" y="9830"/>
                  </a:cubicBezTo>
                  <a:cubicBezTo>
                    <a:pt x="1355" y="9452"/>
                    <a:pt x="1608" y="8853"/>
                    <a:pt x="1608" y="8317"/>
                  </a:cubicBezTo>
                  <a:lnTo>
                    <a:pt x="1608" y="5955"/>
                  </a:lnTo>
                  <a:close/>
                  <a:moveTo>
                    <a:pt x="9799" y="5955"/>
                  </a:moveTo>
                  <a:lnTo>
                    <a:pt x="9799" y="6805"/>
                  </a:lnTo>
                  <a:cubicBezTo>
                    <a:pt x="9799" y="8853"/>
                    <a:pt x="9988" y="9420"/>
                    <a:pt x="10429" y="9830"/>
                  </a:cubicBezTo>
                  <a:cubicBezTo>
                    <a:pt x="10618" y="9987"/>
                    <a:pt x="10618" y="10239"/>
                    <a:pt x="10460" y="10365"/>
                  </a:cubicBezTo>
                  <a:cubicBezTo>
                    <a:pt x="10382" y="10444"/>
                    <a:pt x="10287" y="10483"/>
                    <a:pt x="10197" y="10483"/>
                  </a:cubicBezTo>
                  <a:cubicBezTo>
                    <a:pt x="10106" y="10483"/>
                    <a:pt x="10019" y="10444"/>
                    <a:pt x="9956" y="10365"/>
                  </a:cubicBezTo>
                  <a:cubicBezTo>
                    <a:pt x="9389" y="9798"/>
                    <a:pt x="9074" y="9042"/>
                    <a:pt x="9074" y="8317"/>
                  </a:cubicBezTo>
                  <a:lnTo>
                    <a:pt x="9074" y="6018"/>
                  </a:lnTo>
                  <a:lnTo>
                    <a:pt x="9452" y="6018"/>
                  </a:lnTo>
                  <a:cubicBezTo>
                    <a:pt x="9547" y="6018"/>
                    <a:pt x="9704" y="5986"/>
                    <a:pt x="9799" y="5955"/>
                  </a:cubicBezTo>
                  <a:close/>
                  <a:moveTo>
                    <a:pt x="8381" y="6018"/>
                  </a:moveTo>
                  <a:lnTo>
                    <a:pt x="8381" y="8317"/>
                  </a:lnTo>
                  <a:cubicBezTo>
                    <a:pt x="8381" y="8948"/>
                    <a:pt x="8539" y="9515"/>
                    <a:pt x="8822" y="10050"/>
                  </a:cubicBezTo>
                  <a:cubicBezTo>
                    <a:pt x="8224" y="11216"/>
                    <a:pt x="7026" y="11972"/>
                    <a:pt x="5735" y="11972"/>
                  </a:cubicBezTo>
                  <a:cubicBezTo>
                    <a:pt x="4443" y="11972"/>
                    <a:pt x="3246" y="11216"/>
                    <a:pt x="2710" y="10050"/>
                  </a:cubicBezTo>
                  <a:cubicBezTo>
                    <a:pt x="2994" y="9515"/>
                    <a:pt x="3151" y="8916"/>
                    <a:pt x="3151" y="8317"/>
                  </a:cubicBezTo>
                  <a:lnTo>
                    <a:pt x="3151" y="6018"/>
                  </a:lnTo>
                  <a:close/>
                  <a:moveTo>
                    <a:pt x="2710" y="0"/>
                  </a:moveTo>
                  <a:cubicBezTo>
                    <a:pt x="1671" y="0"/>
                    <a:pt x="851" y="819"/>
                    <a:pt x="851" y="1859"/>
                  </a:cubicBezTo>
                  <a:lnTo>
                    <a:pt x="851" y="8317"/>
                  </a:lnTo>
                  <a:cubicBezTo>
                    <a:pt x="851" y="8696"/>
                    <a:pt x="694" y="9042"/>
                    <a:pt x="410" y="9326"/>
                  </a:cubicBezTo>
                  <a:cubicBezTo>
                    <a:pt x="1" y="9767"/>
                    <a:pt x="1" y="10460"/>
                    <a:pt x="410" y="10901"/>
                  </a:cubicBezTo>
                  <a:cubicBezTo>
                    <a:pt x="631" y="11121"/>
                    <a:pt x="922" y="11232"/>
                    <a:pt x="1210" y="11232"/>
                  </a:cubicBezTo>
                  <a:cubicBezTo>
                    <a:pt x="1497" y="11232"/>
                    <a:pt x="1781" y="11121"/>
                    <a:pt x="1986" y="10901"/>
                  </a:cubicBezTo>
                  <a:lnTo>
                    <a:pt x="2143" y="10743"/>
                  </a:lnTo>
                  <a:cubicBezTo>
                    <a:pt x="2868" y="11972"/>
                    <a:pt x="4191" y="12760"/>
                    <a:pt x="5672" y="12760"/>
                  </a:cubicBezTo>
                  <a:cubicBezTo>
                    <a:pt x="7152" y="12760"/>
                    <a:pt x="8444" y="11972"/>
                    <a:pt x="9169" y="10743"/>
                  </a:cubicBezTo>
                  <a:cubicBezTo>
                    <a:pt x="9200" y="10838"/>
                    <a:pt x="9295" y="10869"/>
                    <a:pt x="9326" y="10901"/>
                  </a:cubicBezTo>
                  <a:cubicBezTo>
                    <a:pt x="9547" y="11121"/>
                    <a:pt x="9830" y="11232"/>
                    <a:pt x="10114" y="11232"/>
                  </a:cubicBezTo>
                  <a:cubicBezTo>
                    <a:pt x="10397" y="11232"/>
                    <a:pt x="10681" y="11121"/>
                    <a:pt x="10901" y="10901"/>
                  </a:cubicBezTo>
                  <a:cubicBezTo>
                    <a:pt x="11406" y="10460"/>
                    <a:pt x="11406" y="9767"/>
                    <a:pt x="10964" y="9326"/>
                  </a:cubicBezTo>
                  <a:cubicBezTo>
                    <a:pt x="10744" y="9105"/>
                    <a:pt x="10555" y="8727"/>
                    <a:pt x="10555" y="6805"/>
                  </a:cubicBezTo>
                  <a:lnTo>
                    <a:pt x="10555" y="1859"/>
                  </a:lnTo>
                  <a:cubicBezTo>
                    <a:pt x="10555" y="819"/>
                    <a:pt x="9704" y="0"/>
                    <a:pt x="8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186;p50">
              <a:extLst>
                <a:ext uri="{FF2B5EF4-FFF2-40B4-BE49-F238E27FC236}">
                  <a16:creationId xmlns:a16="http://schemas.microsoft.com/office/drawing/2014/main" id="{3A6F3D9F-3330-A7BF-13EA-EC3D8AC91C82}"/>
                </a:ext>
              </a:extLst>
            </p:cNvPr>
            <p:cNvSpPr/>
            <p:nvPr/>
          </p:nvSpPr>
          <p:spPr>
            <a:xfrm>
              <a:off x="-54330850" y="2717875"/>
              <a:ext cx="93750" cy="85425"/>
            </a:xfrm>
            <a:custGeom>
              <a:avLst/>
              <a:gdLst/>
              <a:ahLst/>
              <a:cxnLst/>
              <a:rect l="l" t="t" r="r" b="b"/>
              <a:pathLst>
                <a:path w="3750" h="3417" extrusionOk="0">
                  <a:moveTo>
                    <a:pt x="1828" y="1285"/>
                  </a:moveTo>
                  <a:lnTo>
                    <a:pt x="1891" y="1474"/>
                  </a:lnTo>
                  <a:cubicBezTo>
                    <a:pt x="1954" y="1600"/>
                    <a:pt x="2049" y="1663"/>
                    <a:pt x="2175" y="1663"/>
                  </a:cubicBezTo>
                  <a:lnTo>
                    <a:pt x="2364" y="1726"/>
                  </a:lnTo>
                  <a:lnTo>
                    <a:pt x="2206" y="1883"/>
                  </a:lnTo>
                  <a:cubicBezTo>
                    <a:pt x="2143" y="1946"/>
                    <a:pt x="2112" y="2072"/>
                    <a:pt x="2112" y="2198"/>
                  </a:cubicBezTo>
                  <a:lnTo>
                    <a:pt x="2143" y="2387"/>
                  </a:lnTo>
                  <a:lnTo>
                    <a:pt x="1954" y="2293"/>
                  </a:lnTo>
                  <a:cubicBezTo>
                    <a:pt x="1891" y="2277"/>
                    <a:pt x="1828" y="2269"/>
                    <a:pt x="1765" y="2269"/>
                  </a:cubicBezTo>
                  <a:cubicBezTo>
                    <a:pt x="1702" y="2269"/>
                    <a:pt x="1639" y="2277"/>
                    <a:pt x="1576" y="2293"/>
                  </a:cubicBezTo>
                  <a:lnTo>
                    <a:pt x="1387" y="2387"/>
                  </a:lnTo>
                  <a:lnTo>
                    <a:pt x="1450" y="2198"/>
                  </a:lnTo>
                  <a:cubicBezTo>
                    <a:pt x="1482" y="2072"/>
                    <a:pt x="1450" y="1946"/>
                    <a:pt x="1324" y="1883"/>
                  </a:cubicBezTo>
                  <a:lnTo>
                    <a:pt x="1167" y="1726"/>
                  </a:lnTo>
                  <a:lnTo>
                    <a:pt x="1482" y="1663"/>
                  </a:lnTo>
                  <a:cubicBezTo>
                    <a:pt x="1576" y="1663"/>
                    <a:pt x="1702" y="1600"/>
                    <a:pt x="1734" y="1474"/>
                  </a:cubicBezTo>
                  <a:lnTo>
                    <a:pt x="1828" y="1285"/>
                  </a:lnTo>
                  <a:close/>
                  <a:moveTo>
                    <a:pt x="1887" y="1"/>
                  </a:moveTo>
                  <a:cubicBezTo>
                    <a:pt x="1749" y="1"/>
                    <a:pt x="1608" y="72"/>
                    <a:pt x="1545" y="213"/>
                  </a:cubicBezTo>
                  <a:lnTo>
                    <a:pt x="1198" y="938"/>
                  </a:lnTo>
                  <a:lnTo>
                    <a:pt x="442" y="1033"/>
                  </a:lnTo>
                  <a:cubicBezTo>
                    <a:pt x="127" y="1096"/>
                    <a:pt x="1" y="1474"/>
                    <a:pt x="253" y="1663"/>
                  </a:cubicBezTo>
                  <a:lnTo>
                    <a:pt x="757" y="2230"/>
                  </a:lnTo>
                  <a:lnTo>
                    <a:pt x="631" y="2986"/>
                  </a:lnTo>
                  <a:cubicBezTo>
                    <a:pt x="607" y="3229"/>
                    <a:pt x="789" y="3416"/>
                    <a:pt x="1004" y="3416"/>
                  </a:cubicBezTo>
                  <a:cubicBezTo>
                    <a:pt x="1067" y="3416"/>
                    <a:pt x="1133" y="3400"/>
                    <a:pt x="1198" y="3364"/>
                  </a:cubicBezTo>
                  <a:lnTo>
                    <a:pt x="1860" y="3017"/>
                  </a:lnTo>
                  <a:lnTo>
                    <a:pt x="2521" y="3364"/>
                  </a:lnTo>
                  <a:cubicBezTo>
                    <a:pt x="2586" y="3400"/>
                    <a:pt x="2652" y="3416"/>
                    <a:pt x="2715" y="3416"/>
                  </a:cubicBezTo>
                  <a:cubicBezTo>
                    <a:pt x="2930" y="3416"/>
                    <a:pt x="3113" y="3229"/>
                    <a:pt x="3088" y="2986"/>
                  </a:cubicBezTo>
                  <a:lnTo>
                    <a:pt x="2962" y="2230"/>
                  </a:lnTo>
                  <a:lnTo>
                    <a:pt x="3529" y="1663"/>
                  </a:lnTo>
                  <a:cubicBezTo>
                    <a:pt x="3750" y="1474"/>
                    <a:pt x="3624" y="1096"/>
                    <a:pt x="3309" y="1033"/>
                  </a:cubicBezTo>
                  <a:lnTo>
                    <a:pt x="2584" y="938"/>
                  </a:lnTo>
                  <a:lnTo>
                    <a:pt x="2206" y="213"/>
                  </a:lnTo>
                  <a:cubicBezTo>
                    <a:pt x="2159" y="72"/>
                    <a:pt x="2025" y="1"/>
                    <a:pt x="18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11">
            <a:extLst>
              <a:ext uri="{FF2B5EF4-FFF2-40B4-BE49-F238E27FC236}">
                <a16:creationId xmlns:a16="http://schemas.microsoft.com/office/drawing/2014/main" id="{B7CDEB19-A01E-C817-6187-4D2332A04F11}"/>
              </a:ext>
            </a:extLst>
          </p:cNvPr>
          <p:cNvSpPr txBox="1"/>
          <p:nvPr/>
        </p:nvSpPr>
        <p:spPr>
          <a:xfrm>
            <a:off x="3294756" y="2225768"/>
            <a:ext cx="2956824" cy="633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560"/>
              </a:lnSpc>
              <a:spcBef>
                <a:spcPct val="0"/>
              </a:spcBef>
              <a:defRPr sz="1200" b="1">
                <a:solidFill>
                  <a:srgbClr val="1E52A8"/>
                </a:solidFill>
                <a:latin typeface="Arial"/>
                <a:cs typeface="Arial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</a:rPr>
              <a:t>Consulta</a:t>
            </a:r>
            <a:r>
              <a:rPr lang="en-US" sz="2400" dirty="0">
                <a:solidFill>
                  <a:schemeClr val="tx1"/>
                </a:solidFill>
                <a:latin typeface="Helvetica Light"/>
              </a:rPr>
              <a:t>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Helvetica Light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</a:rPr>
              <a:t>Médico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</a:rPr>
              <a:t> General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EEFC85DA-758E-9EE0-0AA6-2135BDBADAE3}"/>
              </a:ext>
            </a:extLst>
          </p:cNvPr>
          <p:cNvSpPr txBox="1"/>
          <p:nvPr/>
        </p:nvSpPr>
        <p:spPr>
          <a:xfrm>
            <a:off x="18722701" y="2300272"/>
            <a:ext cx="2179815" cy="223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560"/>
              </a:lnSpc>
              <a:spcBef>
                <a:spcPct val="0"/>
              </a:spcBef>
              <a:defRPr sz="1200" b="1">
                <a:solidFill>
                  <a:srgbClr val="1E52A8"/>
                </a:solidFill>
                <a:latin typeface="Arial"/>
                <a:cs typeface="Arial"/>
              </a:defRPr>
            </a:lvl1pPr>
          </a:lstStyle>
          <a:p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</a:rPr>
              <a:t>Exámenes</a:t>
            </a:r>
            <a:endParaRPr lang="en-US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</a:endParaRPr>
          </a:p>
        </p:txBody>
      </p:sp>
      <p:sp>
        <p:nvSpPr>
          <p:cNvPr id="384" name="AutoShape 5">
            <a:extLst>
              <a:ext uri="{FF2B5EF4-FFF2-40B4-BE49-F238E27FC236}">
                <a16:creationId xmlns:a16="http://schemas.microsoft.com/office/drawing/2014/main" id="{3C9DDD6C-6C20-F251-35AC-6F0158790245}"/>
              </a:ext>
            </a:extLst>
          </p:cNvPr>
          <p:cNvSpPr/>
          <p:nvPr/>
        </p:nvSpPr>
        <p:spPr>
          <a:xfrm>
            <a:off x="14450117" y="5904910"/>
            <a:ext cx="676326" cy="628498"/>
          </a:xfrm>
          <a:prstGeom prst="rect">
            <a:avLst/>
          </a:prstGeom>
          <a:solidFill>
            <a:srgbClr val="2054A5"/>
          </a:solidFill>
        </p:spPr>
      </p:sp>
      <p:sp>
        <p:nvSpPr>
          <p:cNvPr id="385" name="AutoShape 5">
            <a:extLst>
              <a:ext uri="{FF2B5EF4-FFF2-40B4-BE49-F238E27FC236}">
                <a16:creationId xmlns:a16="http://schemas.microsoft.com/office/drawing/2014/main" id="{275E4FEA-4B33-18CB-1A93-F209C5AE1E36}"/>
              </a:ext>
            </a:extLst>
          </p:cNvPr>
          <p:cNvSpPr/>
          <p:nvPr/>
        </p:nvSpPr>
        <p:spPr>
          <a:xfrm>
            <a:off x="9257559" y="5937263"/>
            <a:ext cx="676326" cy="628498"/>
          </a:xfrm>
          <a:prstGeom prst="rect">
            <a:avLst/>
          </a:prstGeom>
          <a:solidFill>
            <a:srgbClr val="2054A5"/>
          </a:solidFill>
        </p:spPr>
      </p:sp>
      <p:sp>
        <p:nvSpPr>
          <p:cNvPr id="386" name="AutoShape 5">
            <a:extLst>
              <a:ext uri="{FF2B5EF4-FFF2-40B4-BE49-F238E27FC236}">
                <a16:creationId xmlns:a16="http://schemas.microsoft.com/office/drawing/2014/main" id="{BB8AF8F2-1A46-C60C-3034-891E5C029B45}"/>
              </a:ext>
            </a:extLst>
          </p:cNvPr>
          <p:cNvSpPr/>
          <p:nvPr/>
        </p:nvSpPr>
        <p:spPr>
          <a:xfrm>
            <a:off x="19400730" y="5904910"/>
            <a:ext cx="676326" cy="628498"/>
          </a:xfrm>
          <a:prstGeom prst="rect">
            <a:avLst/>
          </a:prstGeom>
          <a:solidFill>
            <a:schemeClr val="accent1"/>
          </a:solidFill>
        </p:spPr>
      </p:sp>
      <p:sp>
        <p:nvSpPr>
          <p:cNvPr id="387" name="Rectangle 17">
            <a:extLst>
              <a:ext uri="{FF2B5EF4-FFF2-40B4-BE49-F238E27FC236}">
                <a16:creationId xmlns:a16="http://schemas.microsoft.com/office/drawing/2014/main" id="{FD581932-73DB-D5F7-F64A-D4760B481CAC}"/>
              </a:ext>
            </a:extLst>
          </p:cNvPr>
          <p:cNvSpPr/>
          <p:nvPr/>
        </p:nvSpPr>
        <p:spPr>
          <a:xfrm>
            <a:off x="6950469" y="8372693"/>
            <a:ext cx="10756800" cy="127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8" tIns="34285" rIns="68568" bIns="34285" rtlCol="0" anchor="ctr"/>
          <a:lstStyle/>
          <a:p>
            <a:pPr algn="ctr"/>
            <a:endParaRPr lang="en-US" sz="1013" dirty="0"/>
          </a:p>
        </p:txBody>
      </p:sp>
      <p:sp>
        <p:nvSpPr>
          <p:cNvPr id="391" name="AutoShape 5">
            <a:extLst>
              <a:ext uri="{FF2B5EF4-FFF2-40B4-BE49-F238E27FC236}">
                <a16:creationId xmlns:a16="http://schemas.microsoft.com/office/drawing/2014/main" id="{4673B20A-98F1-A09B-21B4-55B384E1B280}"/>
              </a:ext>
            </a:extLst>
          </p:cNvPr>
          <p:cNvSpPr/>
          <p:nvPr/>
        </p:nvSpPr>
        <p:spPr>
          <a:xfrm>
            <a:off x="4460206" y="5904910"/>
            <a:ext cx="676326" cy="628498"/>
          </a:xfrm>
          <a:prstGeom prst="rect">
            <a:avLst/>
          </a:prstGeom>
          <a:solidFill>
            <a:schemeClr val="accent1"/>
          </a:solidFill>
        </p:spPr>
      </p:sp>
      <p:sp>
        <p:nvSpPr>
          <p:cNvPr id="392" name="TextBox 13">
            <a:extLst>
              <a:ext uri="{FF2B5EF4-FFF2-40B4-BE49-F238E27FC236}">
                <a16:creationId xmlns:a16="http://schemas.microsoft.com/office/drawing/2014/main" id="{63F53FE7-ED68-130A-3481-37CB9B474429}"/>
              </a:ext>
            </a:extLst>
          </p:cNvPr>
          <p:cNvSpPr txBox="1"/>
          <p:nvPr/>
        </p:nvSpPr>
        <p:spPr>
          <a:xfrm>
            <a:off x="8537563" y="2300272"/>
            <a:ext cx="2179815" cy="223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560"/>
              </a:lnSpc>
              <a:spcBef>
                <a:spcPct val="0"/>
              </a:spcBef>
              <a:defRPr sz="1200" b="1">
                <a:solidFill>
                  <a:srgbClr val="1E52A8"/>
                </a:solidFill>
                <a:latin typeface="Arial"/>
                <a:cs typeface="Arial"/>
              </a:defRPr>
            </a:lvl1pPr>
          </a:lstStyle>
          <a:p>
            <a:r>
              <a:rPr lang="en-US" sz="2400" b="0" dirty="0" err="1">
                <a:solidFill>
                  <a:schemeClr val="tx1"/>
                </a:solidFill>
                <a:latin typeface="Helvetica Light"/>
              </a:rPr>
              <a:t>Enfermera</a:t>
            </a:r>
            <a:endParaRPr lang="en-US" sz="1500" b="0" dirty="0">
              <a:solidFill>
                <a:schemeClr val="tx1"/>
              </a:solidFill>
              <a:latin typeface="Helvetica Light"/>
            </a:endParaRPr>
          </a:p>
        </p:txBody>
      </p:sp>
      <p:grpSp>
        <p:nvGrpSpPr>
          <p:cNvPr id="393" name="Google Shape;4755;p50">
            <a:extLst>
              <a:ext uri="{FF2B5EF4-FFF2-40B4-BE49-F238E27FC236}">
                <a16:creationId xmlns:a16="http://schemas.microsoft.com/office/drawing/2014/main" id="{45DCE2B7-B2BE-C7F0-A096-A6075F57F8B4}"/>
              </a:ext>
            </a:extLst>
          </p:cNvPr>
          <p:cNvGrpSpPr/>
          <p:nvPr/>
        </p:nvGrpSpPr>
        <p:grpSpPr>
          <a:xfrm>
            <a:off x="3945265" y="3588168"/>
            <a:ext cx="1706208" cy="1334390"/>
            <a:chOff x="7964906" y="2434073"/>
            <a:chExt cx="373627" cy="367925"/>
          </a:xfrm>
          <a:solidFill>
            <a:srgbClr val="7AB851"/>
          </a:solidFill>
        </p:grpSpPr>
        <p:sp>
          <p:nvSpPr>
            <p:cNvPr id="394" name="Google Shape;4756;p50">
              <a:extLst>
                <a:ext uri="{FF2B5EF4-FFF2-40B4-BE49-F238E27FC236}">
                  <a16:creationId xmlns:a16="http://schemas.microsoft.com/office/drawing/2014/main" id="{E3959DC6-2DA3-1CED-7D27-54B736D3B33A}"/>
                </a:ext>
              </a:extLst>
            </p:cNvPr>
            <p:cNvSpPr/>
            <p:nvPr/>
          </p:nvSpPr>
          <p:spPr>
            <a:xfrm>
              <a:off x="8252397" y="2622942"/>
              <a:ext cx="46699" cy="46317"/>
            </a:xfrm>
            <a:custGeom>
              <a:avLst/>
              <a:gdLst/>
              <a:ahLst/>
              <a:cxnLst/>
              <a:rect l="l" t="t" r="r" b="b"/>
              <a:pathLst>
                <a:path w="1466" h="1454" extrusionOk="0">
                  <a:moveTo>
                    <a:pt x="715" y="334"/>
                  </a:moveTo>
                  <a:cubicBezTo>
                    <a:pt x="941" y="358"/>
                    <a:pt x="1108" y="513"/>
                    <a:pt x="1108" y="727"/>
                  </a:cubicBezTo>
                  <a:cubicBezTo>
                    <a:pt x="1108" y="929"/>
                    <a:pt x="929" y="1108"/>
                    <a:pt x="715" y="1108"/>
                  </a:cubicBezTo>
                  <a:cubicBezTo>
                    <a:pt x="513" y="1108"/>
                    <a:pt x="334" y="929"/>
                    <a:pt x="334" y="727"/>
                  </a:cubicBezTo>
                  <a:cubicBezTo>
                    <a:pt x="334" y="513"/>
                    <a:pt x="513" y="334"/>
                    <a:pt x="715" y="334"/>
                  </a:cubicBezTo>
                  <a:close/>
                  <a:moveTo>
                    <a:pt x="739" y="1"/>
                  </a:moveTo>
                  <a:cubicBezTo>
                    <a:pt x="334" y="13"/>
                    <a:pt x="1" y="334"/>
                    <a:pt x="1" y="727"/>
                  </a:cubicBezTo>
                  <a:cubicBezTo>
                    <a:pt x="1" y="1132"/>
                    <a:pt x="334" y="1453"/>
                    <a:pt x="739" y="1453"/>
                  </a:cubicBezTo>
                  <a:cubicBezTo>
                    <a:pt x="1132" y="1453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4757;p50">
              <a:extLst>
                <a:ext uri="{FF2B5EF4-FFF2-40B4-BE49-F238E27FC236}">
                  <a16:creationId xmlns:a16="http://schemas.microsoft.com/office/drawing/2014/main" id="{07DB8FEA-F7E0-750E-A62B-FBAA0253E7F6}"/>
                </a:ext>
              </a:extLst>
            </p:cNvPr>
            <p:cNvSpPr/>
            <p:nvPr/>
          </p:nvSpPr>
          <p:spPr>
            <a:xfrm>
              <a:off x="7964906" y="2434073"/>
              <a:ext cx="373627" cy="367925"/>
            </a:xfrm>
            <a:custGeom>
              <a:avLst/>
              <a:gdLst/>
              <a:ahLst/>
              <a:cxnLst/>
              <a:rect l="l" t="t" r="r" b="b"/>
              <a:pathLst>
                <a:path w="11729" h="11550" extrusionOk="0">
                  <a:moveTo>
                    <a:pt x="2525" y="358"/>
                  </a:moveTo>
                  <a:cubicBezTo>
                    <a:pt x="2835" y="358"/>
                    <a:pt x="3096" y="608"/>
                    <a:pt x="3096" y="929"/>
                  </a:cubicBezTo>
                  <a:lnTo>
                    <a:pt x="3096" y="941"/>
                  </a:lnTo>
                  <a:cubicBezTo>
                    <a:pt x="3096" y="1251"/>
                    <a:pt x="2835" y="1501"/>
                    <a:pt x="2525" y="1501"/>
                  </a:cubicBezTo>
                  <a:lnTo>
                    <a:pt x="2299" y="1501"/>
                  </a:lnTo>
                  <a:cubicBezTo>
                    <a:pt x="2227" y="1501"/>
                    <a:pt x="2168" y="1441"/>
                    <a:pt x="2168" y="1370"/>
                  </a:cubicBezTo>
                  <a:lnTo>
                    <a:pt x="2168" y="489"/>
                  </a:lnTo>
                  <a:cubicBezTo>
                    <a:pt x="2168" y="417"/>
                    <a:pt x="2227" y="358"/>
                    <a:pt x="2299" y="358"/>
                  </a:cubicBezTo>
                  <a:close/>
                  <a:moveTo>
                    <a:pt x="5704" y="358"/>
                  </a:moveTo>
                  <a:cubicBezTo>
                    <a:pt x="5787" y="358"/>
                    <a:pt x="5847" y="417"/>
                    <a:pt x="5847" y="512"/>
                  </a:cubicBezTo>
                  <a:lnTo>
                    <a:pt x="5847" y="1358"/>
                  </a:lnTo>
                  <a:cubicBezTo>
                    <a:pt x="5847" y="1429"/>
                    <a:pt x="5787" y="1501"/>
                    <a:pt x="5704" y="1501"/>
                  </a:cubicBezTo>
                  <a:lnTo>
                    <a:pt x="5490" y="1501"/>
                  </a:lnTo>
                  <a:cubicBezTo>
                    <a:pt x="5180" y="1501"/>
                    <a:pt x="4918" y="1251"/>
                    <a:pt x="4918" y="941"/>
                  </a:cubicBezTo>
                  <a:lnTo>
                    <a:pt x="4918" y="929"/>
                  </a:lnTo>
                  <a:cubicBezTo>
                    <a:pt x="4918" y="608"/>
                    <a:pt x="5180" y="358"/>
                    <a:pt x="5490" y="358"/>
                  </a:cubicBezTo>
                  <a:close/>
                  <a:moveTo>
                    <a:pt x="5478" y="0"/>
                  </a:moveTo>
                  <a:cubicBezTo>
                    <a:pt x="4966" y="0"/>
                    <a:pt x="4561" y="405"/>
                    <a:pt x="4561" y="905"/>
                  </a:cubicBezTo>
                  <a:lnTo>
                    <a:pt x="4561" y="929"/>
                  </a:lnTo>
                  <a:cubicBezTo>
                    <a:pt x="4561" y="1429"/>
                    <a:pt x="4966" y="1834"/>
                    <a:pt x="5478" y="1834"/>
                  </a:cubicBezTo>
                  <a:lnTo>
                    <a:pt x="5692" y="1834"/>
                  </a:lnTo>
                  <a:cubicBezTo>
                    <a:pt x="5966" y="1834"/>
                    <a:pt x="6168" y="1620"/>
                    <a:pt x="6168" y="1358"/>
                  </a:cubicBezTo>
                  <a:lnTo>
                    <a:pt x="6168" y="1084"/>
                  </a:lnTo>
                  <a:lnTo>
                    <a:pt x="6561" y="1084"/>
                  </a:lnTo>
                  <a:cubicBezTo>
                    <a:pt x="6930" y="1084"/>
                    <a:pt x="7228" y="1382"/>
                    <a:pt x="7228" y="1763"/>
                  </a:cubicBezTo>
                  <a:lnTo>
                    <a:pt x="7228" y="2667"/>
                  </a:lnTo>
                  <a:cubicBezTo>
                    <a:pt x="6966" y="2715"/>
                    <a:pt x="6740" y="2918"/>
                    <a:pt x="6692" y="3215"/>
                  </a:cubicBezTo>
                  <a:lnTo>
                    <a:pt x="6466" y="4953"/>
                  </a:lnTo>
                  <a:cubicBezTo>
                    <a:pt x="6383" y="5668"/>
                    <a:pt x="5775" y="6204"/>
                    <a:pt x="5061" y="6204"/>
                  </a:cubicBezTo>
                  <a:lnTo>
                    <a:pt x="4323" y="6204"/>
                  </a:lnTo>
                  <a:cubicBezTo>
                    <a:pt x="4239" y="6204"/>
                    <a:pt x="4168" y="6287"/>
                    <a:pt x="4168" y="6370"/>
                  </a:cubicBezTo>
                  <a:cubicBezTo>
                    <a:pt x="4168" y="6466"/>
                    <a:pt x="4239" y="6537"/>
                    <a:pt x="4323" y="6537"/>
                  </a:cubicBezTo>
                  <a:lnTo>
                    <a:pt x="5061" y="6537"/>
                  </a:lnTo>
                  <a:cubicBezTo>
                    <a:pt x="5954" y="6537"/>
                    <a:pt x="6704" y="5870"/>
                    <a:pt x="6811" y="4989"/>
                  </a:cubicBezTo>
                  <a:lnTo>
                    <a:pt x="7037" y="3251"/>
                  </a:lnTo>
                  <a:cubicBezTo>
                    <a:pt x="7049" y="3093"/>
                    <a:pt x="7189" y="2988"/>
                    <a:pt x="7335" y="2988"/>
                  </a:cubicBezTo>
                  <a:cubicBezTo>
                    <a:pt x="7343" y="2988"/>
                    <a:pt x="7351" y="2988"/>
                    <a:pt x="7359" y="2989"/>
                  </a:cubicBezTo>
                  <a:cubicBezTo>
                    <a:pt x="7526" y="3013"/>
                    <a:pt x="7633" y="3156"/>
                    <a:pt x="7621" y="3322"/>
                  </a:cubicBezTo>
                  <a:lnTo>
                    <a:pt x="7395" y="5061"/>
                  </a:lnTo>
                  <a:cubicBezTo>
                    <a:pt x="7240" y="6239"/>
                    <a:pt x="6252" y="7120"/>
                    <a:pt x="5061" y="7120"/>
                  </a:cubicBezTo>
                  <a:lnTo>
                    <a:pt x="4442" y="7120"/>
                  </a:lnTo>
                  <a:cubicBezTo>
                    <a:pt x="4359" y="7120"/>
                    <a:pt x="4287" y="7192"/>
                    <a:pt x="4287" y="7275"/>
                  </a:cubicBezTo>
                  <a:lnTo>
                    <a:pt x="4287" y="8156"/>
                  </a:lnTo>
                  <a:cubicBezTo>
                    <a:pt x="4287" y="8323"/>
                    <a:pt x="4144" y="8454"/>
                    <a:pt x="3989" y="8454"/>
                  </a:cubicBezTo>
                  <a:cubicBezTo>
                    <a:pt x="3823" y="8454"/>
                    <a:pt x="3692" y="8323"/>
                    <a:pt x="3692" y="8156"/>
                  </a:cubicBezTo>
                  <a:lnTo>
                    <a:pt x="3692" y="7275"/>
                  </a:lnTo>
                  <a:cubicBezTo>
                    <a:pt x="3692" y="7192"/>
                    <a:pt x="3608" y="7120"/>
                    <a:pt x="3525" y="7120"/>
                  </a:cubicBezTo>
                  <a:lnTo>
                    <a:pt x="2918" y="7120"/>
                  </a:lnTo>
                  <a:cubicBezTo>
                    <a:pt x="1727" y="7120"/>
                    <a:pt x="727" y="6227"/>
                    <a:pt x="572" y="5061"/>
                  </a:cubicBezTo>
                  <a:lnTo>
                    <a:pt x="358" y="3322"/>
                  </a:lnTo>
                  <a:cubicBezTo>
                    <a:pt x="334" y="3156"/>
                    <a:pt x="441" y="3013"/>
                    <a:pt x="608" y="2989"/>
                  </a:cubicBezTo>
                  <a:cubicBezTo>
                    <a:pt x="616" y="2988"/>
                    <a:pt x="625" y="2988"/>
                    <a:pt x="633" y="2988"/>
                  </a:cubicBezTo>
                  <a:cubicBezTo>
                    <a:pt x="789" y="2988"/>
                    <a:pt x="918" y="3093"/>
                    <a:pt x="930" y="3251"/>
                  </a:cubicBezTo>
                  <a:lnTo>
                    <a:pt x="1156" y="4989"/>
                  </a:lnTo>
                  <a:cubicBezTo>
                    <a:pt x="1263" y="5882"/>
                    <a:pt x="2025" y="6537"/>
                    <a:pt x="2918" y="6537"/>
                  </a:cubicBezTo>
                  <a:lnTo>
                    <a:pt x="3644" y="6537"/>
                  </a:lnTo>
                  <a:cubicBezTo>
                    <a:pt x="3727" y="6537"/>
                    <a:pt x="3811" y="6466"/>
                    <a:pt x="3811" y="6370"/>
                  </a:cubicBezTo>
                  <a:cubicBezTo>
                    <a:pt x="3811" y="6287"/>
                    <a:pt x="3727" y="6204"/>
                    <a:pt x="3644" y="6204"/>
                  </a:cubicBezTo>
                  <a:lnTo>
                    <a:pt x="2918" y="6204"/>
                  </a:lnTo>
                  <a:cubicBezTo>
                    <a:pt x="2203" y="6204"/>
                    <a:pt x="1584" y="5668"/>
                    <a:pt x="1501" y="4953"/>
                  </a:cubicBezTo>
                  <a:lnTo>
                    <a:pt x="1275" y="3215"/>
                  </a:lnTo>
                  <a:cubicBezTo>
                    <a:pt x="1251" y="2929"/>
                    <a:pt x="1025" y="2727"/>
                    <a:pt x="775" y="2679"/>
                  </a:cubicBezTo>
                  <a:lnTo>
                    <a:pt x="775" y="1775"/>
                  </a:lnTo>
                  <a:cubicBezTo>
                    <a:pt x="775" y="1405"/>
                    <a:pt x="1072" y="1108"/>
                    <a:pt x="1441" y="1108"/>
                  </a:cubicBezTo>
                  <a:lnTo>
                    <a:pt x="1822" y="1108"/>
                  </a:lnTo>
                  <a:lnTo>
                    <a:pt x="1822" y="1370"/>
                  </a:lnTo>
                  <a:cubicBezTo>
                    <a:pt x="1822" y="1644"/>
                    <a:pt x="2037" y="1846"/>
                    <a:pt x="2299" y="1846"/>
                  </a:cubicBezTo>
                  <a:lnTo>
                    <a:pt x="2525" y="1846"/>
                  </a:lnTo>
                  <a:cubicBezTo>
                    <a:pt x="3037" y="1846"/>
                    <a:pt x="3430" y="1441"/>
                    <a:pt x="3430" y="941"/>
                  </a:cubicBezTo>
                  <a:lnTo>
                    <a:pt x="3430" y="929"/>
                  </a:lnTo>
                  <a:cubicBezTo>
                    <a:pt x="3430" y="417"/>
                    <a:pt x="3037" y="12"/>
                    <a:pt x="2525" y="12"/>
                  </a:cubicBezTo>
                  <a:lnTo>
                    <a:pt x="2299" y="12"/>
                  </a:lnTo>
                  <a:cubicBezTo>
                    <a:pt x="2037" y="12"/>
                    <a:pt x="1822" y="227"/>
                    <a:pt x="1822" y="489"/>
                  </a:cubicBezTo>
                  <a:lnTo>
                    <a:pt x="1822" y="762"/>
                  </a:lnTo>
                  <a:lnTo>
                    <a:pt x="1441" y="762"/>
                  </a:lnTo>
                  <a:cubicBezTo>
                    <a:pt x="870" y="762"/>
                    <a:pt x="429" y="1227"/>
                    <a:pt x="429" y="1775"/>
                  </a:cubicBezTo>
                  <a:lnTo>
                    <a:pt x="429" y="2715"/>
                  </a:lnTo>
                  <a:cubicBezTo>
                    <a:pt x="156" y="2810"/>
                    <a:pt x="1" y="3084"/>
                    <a:pt x="25" y="3382"/>
                  </a:cubicBezTo>
                  <a:lnTo>
                    <a:pt x="251" y="5120"/>
                  </a:lnTo>
                  <a:cubicBezTo>
                    <a:pt x="418" y="6466"/>
                    <a:pt x="1561" y="7478"/>
                    <a:pt x="2918" y="7478"/>
                  </a:cubicBezTo>
                  <a:lnTo>
                    <a:pt x="3358" y="7478"/>
                  </a:lnTo>
                  <a:lnTo>
                    <a:pt x="3358" y="8192"/>
                  </a:lnTo>
                  <a:cubicBezTo>
                    <a:pt x="3358" y="8466"/>
                    <a:pt x="3549" y="8728"/>
                    <a:pt x="3823" y="8799"/>
                  </a:cubicBezTo>
                  <a:lnTo>
                    <a:pt x="3823" y="9418"/>
                  </a:lnTo>
                  <a:cubicBezTo>
                    <a:pt x="3823" y="10597"/>
                    <a:pt x="4775" y="11550"/>
                    <a:pt x="5954" y="11550"/>
                  </a:cubicBezTo>
                  <a:lnTo>
                    <a:pt x="7799" y="11550"/>
                  </a:lnTo>
                  <a:cubicBezTo>
                    <a:pt x="8966" y="11550"/>
                    <a:pt x="9919" y="10597"/>
                    <a:pt x="9919" y="9418"/>
                  </a:cubicBezTo>
                  <a:lnTo>
                    <a:pt x="9919" y="8454"/>
                  </a:lnTo>
                  <a:cubicBezTo>
                    <a:pt x="10335" y="8430"/>
                    <a:pt x="10740" y="8252"/>
                    <a:pt x="11038" y="7930"/>
                  </a:cubicBezTo>
                  <a:cubicBezTo>
                    <a:pt x="11633" y="7335"/>
                    <a:pt x="11728" y="6382"/>
                    <a:pt x="11264" y="5668"/>
                  </a:cubicBezTo>
                  <a:cubicBezTo>
                    <a:pt x="11235" y="5624"/>
                    <a:pt x="11184" y="5598"/>
                    <a:pt x="11129" y="5598"/>
                  </a:cubicBezTo>
                  <a:cubicBezTo>
                    <a:pt x="11095" y="5598"/>
                    <a:pt x="11058" y="5609"/>
                    <a:pt x="11026" y="5632"/>
                  </a:cubicBezTo>
                  <a:cubicBezTo>
                    <a:pt x="10955" y="5668"/>
                    <a:pt x="10919" y="5775"/>
                    <a:pt x="10978" y="5870"/>
                  </a:cubicBezTo>
                  <a:cubicBezTo>
                    <a:pt x="11609" y="6799"/>
                    <a:pt x="10966" y="8109"/>
                    <a:pt x="9740" y="8109"/>
                  </a:cubicBezTo>
                  <a:cubicBezTo>
                    <a:pt x="8478" y="8109"/>
                    <a:pt x="7823" y="6549"/>
                    <a:pt x="8728" y="5632"/>
                  </a:cubicBezTo>
                  <a:cubicBezTo>
                    <a:pt x="9013" y="5347"/>
                    <a:pt x="9379" y="5201"/>
                    <a:pt x="9749" y="5201"/>
                  </a:cubicBezTo>
                  <a:cubicBezTo>
                    <a:pt x="10029" y="5201"/>
                    <a:pt x="10311" y="5285"/>
                    <a:pt x="10562" y="5454"/>
                  </a:cubicBezTo>
                  <a:cubicBezTo>
                    <a:pt x="10587" y="5466"/>
                    <a:pt x="10618" y="5473"/>
                    <a:pt x="10649" y="5473"/>
                  </a:cubicBezTo>
                  <a:cubicBezTo>
                    <a:pt x="10704" y="5473"/>
                    <a:pt x="10762" y="5452"/>
                    <a:pt x="10800" y="5406"/>
                  </a:cubicBezTo>
                  <a:cubicBezTo>
                    <a:pt x="10847" y="5334"/>
                    <a:pt x="10836" y="5227"/>
                    <a:pt x="10752" y="5168"/>
                  </a:cubicBezTo>
                  <a:cubicBezTo>
                    <a:pt x="10439" y="4961"/>
                    <a:pt x="10099" y="4867"/>
                    <a:pt x="9768" y="4867"/>
                  </a:cubicBezTo>
                  <a:cubicBezTo>
                    <a:pt x="8839" y="4867"/>
                    <a:pt x="7978" y="5606"/>
                    <a:pt x="7978" y="6668"/>
                  </a:cubicBezTo>
                  <a:cubicBezTo>
                    <a:pt x="7978" y="7609"/>
                    <a:pt x="8692" y="8371"/>
                    <a:pt x="9585" y="8454"/>
                  </a:cubicBezTo>
                  <a:lnTo>
                    <a:pt x="9585" y="9406"/>
                  </a:lnTo>
                  <a:cubicBezTo>
                    <a:pt x="9585" y="10395"/>
                    <a:pt x="8776" y="11192"/>
                    <a:pt x="7799" y="11192"/>
                  </a:cubicBezTo>
                  <a:lnTo>
                    <a:pt x="5954" y="11192"/>
                  </a:lnTo>
                  <a:cubicBezTo>
                    <a:pt x="4966" y="11192"/>
                    <a:pt x="4168" y="10395"/>
                    <a:pt x="4168" y="9406"/>
                  </a:cubicBezTo>
                  <a:lnTo>
                    <a:pt x="4168" y="8787"/>
                  </a:lnTo>
                  <a:cubicBezTo>
                    <a:pt x="4430" y="8704"/>
                    <a:pt x="4620" y="8466"/>
                    <a:pt x="4620" y="8168"/>
                  </a:cubicBezTo>
                  <a:lnTo>
                    <a:pt x="4620" y="7478"/>
                  </a:lnTo>
                  <a:lnTo>
                    <a:pt x="5073" y="7478"/>
                  </a:lnTo>
                  <a:cubicBezTo>
                    <a:pt x="6418" y="7478"/>
                    <a:pt x="7573" y="6466"/>
                    <a:pt x="7740" y="5120"/>
                  </a:cubicBezTo>
                  <a:lnTo>
                    <a:pt x="7954" y="3382"/>
                  </a:lnTo>
                  <a:cubicBezTo>
                    <a:pt x="7990" y="3096"/>
                    <a:pt x="7823" y="2834"/>
                    <a:pt x="7573" y="2727"/>
                  </a:cubicBezTo>
                  <a:lnTo>
                    <a:pt x="7573" y="1763"/>
                  </a:lnTo>
                  <a:cubicBezTo>
                    <a:pt x="7573" y="1191"/>
                    <a:pt x="7109" y="751"/>
                    <a:pt x="6561" y="751"/>
                  </a:cubicBezTo>
                  <a:lnTo>
                    <a:pt x="6168" y="751"/>
                  </a:lnTo>
                  <a:lnTo>
                    <a:pt x="6168" y="477"/>
                  </a:lnTo>
                  <a:cubicBezTo>
                    <a:pt x="6168" y="215"/>
                    <a:pt x="5966" y="0"/>
                    <a:pt x="5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6" name="Google Shape;4753;p50">
            <a:extLst>
              <a:ext uri="{FF2B5EF4-FFF2-40B4-BE49-F238E27FC236}">
                <a16:creationId xmlns:a16="http://schemas.microsoft.com/office/drawing/2014/main" id="{3CD48C73-CFEB-5D3F-D799-3E0A0DF1A607}"/>
              </a:ext>
            </a:extLst>
          </p:cNvPr>
          <p:cNvSpPr/>
          <p:nvPr/>
        </p:nvSpPr>
        <p:spPr>
          <a:xfrm rot="654862">
            <a:off x="18708770" y="3222911"/>
            <a:ext cx="2110647" cy="1345597"/>
          </a:xfrm>
          <a:custGeom>
            <a:avLst/>
            <a:gdLst/>
            <a:ahLst/>
            <a:cxnLst/>
            <a:rect l="l" t="t" r="r" b="b"/>
            <a:pathLst>
              <a:path w="11562" h="11520" extrusionOk="0">
                <a:moveTo>
                  <a:pt x="9204" y="402"/>
                </a:moveTo>
                <a:lnTo>
                  <a:pt x="11145" y="2343"/>
                </a:lnTo>
                <a:lnTo>
                  <a:pt x="11073" y="2414"/>
                </a:lnTo>
                <a:lnTo>
                  <a:pt x="9132" y="474"/>
                </a:lnTo>
                <a:lnTo>
                  <a:pt x="9204" y="402"/>
                </a:lnTo>
                <a:close/>
                <a:moveTo>
                  <a:pt x="7049" y="1712"/>
                </a:moveTo>
                <a:lnTo>
                  <a:pt x="9823" y="4486"/>
                </a:lnTo>
                <a:lnTo>
                  <a:pt x="9668" y="4629"/>
                </a:lnTo>
                <a:lnTo>
                  <a:pt x="6906" y="1855"/>
                </a:lnTo>
                <a:lnTo>
                  <a:pt x="7049" y="1712"/>
                </a:lnTo>
                <a:close/>
                <a:moveTo>
                  <a:pt x="5025" y="4927"/>
                </a:moveTo>
                <a:lnTo>
                  <a:pt x="5025" y="4927"/>
                </a:lnTo>
                <a:cubicBezTo>
                  <a:pt x="5192" y="5022"/>
                  <a:pt x="5465" y="5224"/>
                  <a:pt x="5703" y="5760"/>
                </a:cubicBezTo>
                <a:cubicBezTo>
                  <a:pt x="5965" y="6367"/>
                  <a:pt x="6323" y="6629"/>
                  <a:pt x="6596" y="6724"/>
                </a:cubicBezTo>
                <a:lnTo>
                  <a:pt x="5489" y="7832"/>
                </a:lnTo>
                <a:cubicBezTo>
                  <a:pt x="5048" y="8272"/>
                  <a:pt x="4462" y="8519"/>
                  <a:pt x="3836" y="8519"/>
                </a:cubicBezTo>
                <a:cubicBezTo>
                  <a:pt x="3768" y="8519"/>
                  <a:pt x="3700" y="8516"/>
                  <a:pt x="3632" y="8510"/>
                </a:cubicBezTo>
                <a:cubicBezTo>
                  <a:pt x="3298" y="8487"/>
                  <a:pt x="3048" y="8237"/>
                  <a:pt x="3025" y="7903"/>
                </a:cubicBezTo>
                <a:cubicBezTo>
                  <a:pt x="2977" y="7308"/>
                  <a:pt x="3156" y="6713"/>
                  <a:pt x="3525" y="6248"/>
                </a:cubicBezTo>
                <a:cubicBezTo>
                  <a:pt x="4358" y="7058"/>
                  <a:pt x="4334" y="7117"/>
                  <a:pt x="4465" y="7117"/>
                </a:cubicBezTo>
                <a:cubicBezTo>
                  <a:pt x="4608" y="7117"/>
                  <a:pt x="4691" y="6939"/>
                  <a:pt x="4584" y="6832"/>
                </a:cubicBezTo>
                <a:lnTo>
                  <a:pt x="3763" y="6010"/>
                </a:lnTo>
                <a:lnTo>
                  <a:pt x="4120" y="5653"/>
                </a:lnTo>
                <a:cubicBezTo>
                  <a:pt x="4477" y="5998"/>
                  <a:pt x="4489" y="6093"/>
                  <a:pt x="4608" y="6093"/>
                </a:cubicBezTo>
                <a:cubicBezTo>
                  <a:pt x="4763" y="6093"/>
                  <a:pt x="4834" y="5915"/>
                  <a:pt x="4727" y="5808"/>
                </a:cubicBezTo>
                <a:lnTo>
                  <a:pt x="4358" y="5439"/>
                </a:lnTo>
                <a:lnTo>
                  <a:pt x="4715" y="5081"/>
                </a:lnTo>
                <a:cubicBezTo>
                  <a:pt x="5072" y="5415"/>
                  <a:pt x="5084" y="5510"/>
                  <a:pt x="5203" y="5510"/>
                </a:cubicBezTo>
                <a:cubicBezTo>
                  <a:pt x="5358" y="5510"/>
                  <a:pt x="5430" y="5331"/>
                  <a:pt x="5322" y="5224"/>
                </a:cubicBezTo>
                <a:lnTo>
                  <a:pt x="5025" y="4927"/>
                </a:lnTo>
                <a:close/>
                <a:moveTo>
                  <a:pt x="2751" y="8248"/>
                </a:moveTo>
                <a:cubicBezTo>
                  <a:pt x="2858" y="8487"/>
                  <a:pt x="3048" y="8677"/>
                  <a:pt x="3287" y="8784"/>
                </a:cubicBezTo>
                <a:cubicBezTo>
                  <a:pt x="3036" y="9022"/>
                  <a:pt x="3001" y="9106"/>
                  <a:pt x="2882" y="9106"/>
                </a:cubicBezTo>
                <a:cubicBezTo>
                  <a:pt x="2763" y="9106"/>
                  <a:pt x="2727" y="9010"/>
                  <a:pt x="2477" y="8784"/>
                </a:cubicBezTo>
                <a:cubicBezTo>
                  <a:pt x="2405" y="8713"/>
                  <a:pt x="2405" y="8594"/>
                  <a:pt x="2477" y="8510"/>
                </a:cubicBezTo>
                <a:lnTo>
                  <a:pt x="2751" y="8248"/>
                </a:lnTo>
                <a:close/>
                <a:moveTo>
                  <a:pt x="9216" y="0"/>
                </a:moveTo>
                <a:cubicBezTo>
                  <a:pt x="9171" y="0"/>
                  <a:pt x="9127" y="15"/>
                  <a:pt x="9097" y="45"/>
                </a:cubicBezTo>
                <a:lnTo>
                  <a:pt x="8775" y="355"/>
                </a:lnTo>
                <a:cubicBezTo>
                  <a:pt x="8716" y="414"/>
                  <a:pt x="8716" y="533"/>
                  <a:pt x="8775" y="593"/>
                </a:cubicBezTo>
                <a:lnTo>
                  <a:pt x="9037" y="855"/>
                </a:lnTo>
                <a:lnTo>
                  <a:pt x="8775" y="1105"/>
                </a:lnTo>
                <a:cubicBezTo>
                  <a:pt x="8716" y="1164"/>
                  <a:pt x="8716" y="1283"/>
                  <a:pt x="8775" y="1343"/>
                </a:cubicBezTo>
                <a:cubicBezTo>
                  <a:pt x="8805" y="1373"/>
                  <a:pt x="8850" y="1387"/>
                  <a:pt x="8894" y="1387"/>
                </a:cubicBezTo>
                <a:cubicBezTo>
                  <a:pt x="8939" y="1387"/>
                  <a:pt x="8984" y="1373"/>
                  <a:pt x="9013" y="1343"/>
                </a:cubicBezTo>
                <a:lnTo>
                  <a:pt x="9275" y="1093"/>
                </a:lnTo>
                <a:lnTo>
                  <a:pt x="10466" y="2283"/>
                </a:lnTo>
                <a:lnTo>
                  <a:pt x="9275" y="3474"/>
                </a:lnTo>
                <a:lnTo>
                  <a:pt x="8085" y="2283"/>
                </a:lnTo>
                <a:lnTo>
                  <a:pt x="8406" y="1950"/>
                </a:lnTo>
                <a:cubicBezTo>
                  <a:pt x="8466" y="1890"/>
                  <a:pt x="8466" y="1771"/>
                  <a:pt x="8406" y="1712"/>
                </a:cubicBezTo>
                <a:cubicBezTo>
                  <a:pt x="8376" y="1682"/>
                  <a:pt x="8332" y="1667"/>
                  <a:pt x="8287" y="1667"/>
                </a:cubicBezTo>
                <a:cubicBezTo>
                  <a:pt x="8242" y="1667"/>
                  <a:pt x="8198" y="1682"/>
                  <a:pt x="8168" y="1712"/>
                </a:cubicBezTo>
                <a:lnTo>
                  <a:pt x="7847" y="2045"/>
                </a:lnTo>
                <a:cubicBezTo>
                  <a:pt x="7168" y="1390"/>
                  <a:pt x="7168" y="1331"/>
                  <a:pt x="7049" y="1331"/>
                </a:cubicBezTo>
                <a:cubicBezTo>
                  <a:pt x="6930" y="1331"/>
                  <a:pt x="6906" y="1414"/>
                  <a:pt x="6549" y="1760"/>
                </a:cubicBezTo>
                <a:cubicBezTo>
                  <a:pt x="6489" y="1819"/>
                  <a:pt x="6489" y="1938"/>
                  <a:pt x="6549" y="1998"/>
                </a:cubicBezTo>
                <a:lnTo>
                  <a:pt x="6918" y="2367"/>
                </a:lnTo>
                <a:lnTo>
                  <a:pt x="3346" y="5939"/>
                </a:lnTo>
                <a:cubicBezTo>
                  <a:pt x="2870" y="6462"/>
                  <a:pt x="2620" y="7165"/>
                  <a:pt x="2644" y="7879"/>
                </a:cubicBezTo>
                <a:lnTo>
                  <a:pt x="2215" y="8308"/>
                </a:lnTo>
                <a:cubicBezTo>
                  <a:pt x="2108" y="8403"/>
                  <a:pt x="2072" y="8534"/>
                  <a:pt x="2072" y="8677"/>
                </a:cubicBezTo>
                <a:cubicBezTo>
                  <a:pt x="2072" y="8915"/>
                  <a:pt x="2227" y="9070"/>
                  <a:pt x="2227" y="9070"/>
                </a:cubicBezTo>
                <a:lnTo>
                  <a:pt x="60" y="11237"/>
                </a:lnTo>
                <a:cubicBezTo>
                  <a:pt x="0" y="11296"/>
                  <a:pt x="0" y="11415"/>
                  <a:pt x="60" y="11475"/>
                </a:cubicBezTo>
                <a:cubicBezTo>
                  <a:pt x="90" y="11505"/>
                  <a:pt x="134" y="11520"/>
                  <a:pt x="179" y="11520"/>
                </a:cubicBezTo>
                <a:cubicBezTo>
                  <a:pt x="224" y="11520"/>
                  <a:pt x="268" y="11505"/>
                  <a:pt x="298" y="11475"/>
                </a:cubicBezTo>
                <a:lnTo>
                  <a:pt x="2465" y="9296"/>
                </a:lnTo>
                <a:lnTo>
                  <a:pt x="2477" y="9320"/>
                </a:lnTo>
                <a:cubicBezTo>
                  <a:pt x="2584" y="9421"/>
                  <a:pt x="2718" y="9472"/>
                  <a:pt x="2852" y="9472"/>
                </a:cubicBezTo>
                <a:cubicBezTo>
                  <a:pt x="2986" y="9472"/>
                  <a:pt x="3120" y="9421"/>
                  <a:pt x="3227" y="9320"/>
                </a:cubicBezTo>
                <a:lnTo>
                  <a:pt x="3656" y="8891"/>
                </a:lnTo>
                <a:cubicBezTo>
                  <a:pt x="3685" y="8892"/>
                  <a:pt x="3715" y="8893"/>
                  <a:pt x="3745" y="8893"/>
                </a:cubicBezTo>
                <a:cubicBezTo>
                  <a:pt x="4485" y="8893"/>
                  <a:pt x="5176" y="8609"/>
                  <a:pt x="5680" y="8094"/>
                </a:cubicBezTo>
                <a:lnTo>
                  <a:pt x="7835" y="5939"/>
                </a:lnTo>
                <a:cubicBezTo>
                  <a:pt x="7906" y="5879"/>
                  <a:pt x="7906" y="5760"/>
                  <a:pt x="7835" y="5700"/>
                </a:cubicBezTo>
                <a:cubicBezTo>
                  <a:pt x="7805" y="5671"/>
                  <a:pt x="7760" y="5656"/>
                  <a:pt x="7717" y="5656"/>
                </a:cubicBezTo>
                <a:cubicBezTo>
                  <a:pt x="7674" y="5656"/>
                  <a:pt x="7632" y="5671"/>
                  <a:pt x="7608" y="5700"/>
                </a:cubicBezTo>
                <a:lnTo>
                  <a:pt x="6811" y="6486"/>
                </a:lnTo>
                <a:cubicBezTo>
                  <a:pt x="6668" y="6462"/>
                  <a:pt x="6275" y="6343"/>
                  <a:pt x="5965" y="5641"/>
                </a:cubicBezTo>
                <a:cubicBezTo>
                  <a:pt x="5680" y="5022"/>
                  <a:pt x="5358" y="4748"/>
                  <a:pt x="5120" y="4629"/>
                </a:cubicBezTo>
                <a:lnTo>
                  <a:pt x="5251" y="4498"/>
                </a:lnTo>
                <a:lnTo>
                  <a:pt x="6073" y="5319"/>
                </a:lnTo>
                <a:cubicBezTo>
                  <a:pt x="6102" y="5349"/>
                  <a:pt x="6147" y="5364"/>
                  <a:pt x="6192" y="5364"/>
                </a:cubicBezTo>
                <a:cubicBezTo>
                  <a:pt x="6236" y="5364"/>
                  <a:pt x="6281" y="5349"/>
                  <a:pt x="6311" y="5319"/>
                </a:cubicBezTo>
                <a:cubicBezTo>
                  <a:pt x="6370" y="5260"/>
                  <a:pt x="6370" y="5141"/>
                  <a:pt x="6311" y="5081"/>
                </a:cubicBezTo>
                <a:lnTo>
                  <a:pt x="5489" y="4260"/>
                </a:lnTo>
                <a:lnTo>
                  <a:pt x="5846" y="3903"/>
                </a:lnTo>
                <a:lnTo>
                  <a:pt x="6215" y="4272"/>
                </a:lnTo>
                <a:cubicBezTo>
                  <a:pt x="6245" y="4301"/>
                  <a:pt x="6290" y="4316"/>
                  <a:pt x="6335" y="4316"/>
                </a:cubicBezTo>
                <a:cubicBezTo>
                  <a:pt x="6379" y="4316"/>
                  <a:pt x="6424" y="4301"/>
                  <a:pt x="6454" y="4272"/>
                </a:cubicBezTo>
                <a:cubicBezTo>
                  <a:pt x="6513" y="4212"/>
                  <a:pt x="6513" y="4093"/>
                  <a:pt x="6454" y="4034"/>
                </a:cubicBezTo>
                <a:lnTo>
                  <a:pt x="6084" y="3665"/>
                </a:lnTo>
                <a:lnTo>
                  <a:pt x="6442" y="3307"/>
                </a:lnTo>
                <a:lnTo>
                  <a:pt x="6811" y="3676"/>
                </a:lnTo>
                <a:cubicBezTo>
                  <a:pt x="6841" y="3706"/>
                  <a:pt x="6885" y="3721"/>
                  <a:pt x="6930" y="3721"/>
                </a:cubicBezTo>
                <a:cubicBezTo>
                  <a:pt x="6974" y="3721"/>
                  <a:pt x="7019" y="3706"/>
                  <a:pt x="7049" y="3676"/>
                </a:cubicBezTo>
                <a:cubicBezTo>
                  <a:pt x="7108" y="3617"/>
                  <a:pt x="7108" y="3498"/>
                  <a:pt x="7049" y="3438"/>
                </a:cubicBezTo>
                <a:lnTo>
                  <a:pt x="6680" y="3069"/>
                </a:lnTo>
                <a:lnTo>
                  <a:pt x="7144" y="2605"/>
                </a:lnTo>
                <a:lnTo>
                  <a:pt x="8906" y="4379"/>
                </a:lnTo>
                <a:lnTo>
                  <a:pt x="8287" y="4998"/>
                </a:lnTo>
                <a:cubicBezTo>
                  <a:pt x="8228" y="5058"/>
                  <a:pt x="8228" y="5177"/>
                  <a:pt x="8287" y="5236"/>
                </a:cubicBezTo>
                <a:cubicBezTo>
                  <a:pt x="8317" y="5266"/>
                  <a:pt x="8362" y="5281"/>
                  <a:pt x="8406" y="5281"/>
                </a:cubicBezTo>
                <a:cubicBezTo>
                  <a:pt x="8451" y="5281"/>
                  <a:pt x="8495" y="5266"/>
                  <a:pt x="8525" y="5236"/>
                </a:cubicBezTo>
                <a:lnTo>
                  <a:pt x="9144" y="4617"/>
                </a:lnTo>
                <a:cubicBezTo>
                  <a:pt x="9502" y="4962"/>
                  <a:pt x="9525" y="5034"/>
                  <a:pt x="9644" y="5034"/>
                </a:cubicBezTo>
                <a:cubicBezTo>
                  <a:pt x="9680" y="5034"/>
                  <a:pt x="9728" y="5010"/>
                  <a:pt x="9764" y="4986"/>
                </a:cubicBezTo>
                <a:cubicBezTo>
                  <a:pt x="10121" y="4617"/>
                  <a:pt x="10192" y="4593"/>
                  <a:pt x="10192" y="4486"/>
                </a:cubicBezTo>
                <a:cubicBezTo>
                  <a:pt x="10192" y="4367"/>
                  <a:pt x="10133" y="4379"/>
                  <a:pt x="9478" y="3688"/>
                </a:cubicBezTo>
                <a:lnTo>
                  <a:pt x="10668" y="2498"/>
                </a:lnTo>
                <a:cubicBezTo>
                  <a:pt x="10907" y="2724"/>
                  <a:pt x="10930" y="2819"/>
                  <a:pt x="11037" y="2819"/>
                </a:cubicBezTo>
                <a:cubicBezTo>
                  <a:pt x="11085" y="2819"/>
                  <a:pt x="11133" y="2795"/>
                  <a:pt x="11157" y="2772"/>
                </a:cubicBezTo>
                <a:lnTo>
                  <a:pt x="11502" y="2462"/>
                </a:lnTo>
                <a:cubicBezTo>
                  <a:pt x="11561" y="2402"/>
                  <a:pt x="11561" y="2283"/>
                  <a:pt x="11502" y="2224"/>
                </a:cubicBezTo>
                <a:lnTo>
                  <a:pt x="9335" y="45"/>
                </a:lnTo>
                <a:cubicBezTo>
                  <a:pt x="9305" y="15"/>
                  <a:pt x="9260" y="0"/>
                  <a:pt x="9216" y="0"/>
                </a:cubicBezTo>
                <a:close/>
              </a:path>
            </a:pathLst>
          </a:custGeom>
          <a:solidFill>
            <a:srgbClr val="7AB8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97" name="Google Shape;4531;p50">
            <a:extLst>
              <a:ext uri="{FF2B5EF4-FFF2-40B4-BE49-F238E27FC236}">
                <a16:creationId xmlns:a16="http://schemas.microsoft.com/office/drawing/2014/main" id="{73B0CF5C-C250-A1AD-D279-D96E98C657FF}"/>
              </a:ext>
            </a:extLst>
          </p:cNvPr>
          <p:cNvGrpSpPr/>
          <p:nvPr/>
        </p:nvGrpSpPr>
        <p:grpSpPr>
          <a:xfrm>
            <a:off x="14036999" y="3404179"/>
            <a:ext cx="1726086" cy="1603902"/>
            <a:chOff x="6195998" y="1983102"/>
            <a:chExt cx="368308" cy="338746"/>
          </a:xfrm>
          <a:solidFill>
            <a:srgbClr val="7AB851"/>
          </a:solidFill>
        </p:grpSpPr>
        <p:sp>
          <p:nvSpPr>
            <p:cNvPr id="398" name="Google Shape;4532;p50">
              <a:extLst>
                <a:ext uri="{FF2B5EF4-FFF2-40B4-BE49-F238E27FC236}">
                  <a16:creationId xmlns:a16="http://schemas.microsoft.com/office/drawing/2014/main" id="{52DAE602-8EFB-C10F-F9F8-CFC04941E4DA}"/>
                </a:ext>
              </a:extLst>
            </p:cNvPr>
            <p:cNvSpPr/>
            <p:nvPr/>
          </p:nvSpPr>
          <p:spPr>
            <a:xfrm>
              <a:off x="6267289" y="2161012"/>
              <a:ext cx="67533" cy="67150"/>
            </a:xfrm>
            <a:custGeom>
              <a:avLst/>
              <a:gdLst/>
              <a:ahLst/>
              <a:cxnLst/>
              <a:rect l="l" t="t" r="r" b="b"/>
              <a:pathLst>
                <a:path w="2120" h="2108" extrusionOk="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4533;p50">
              <a:extLst>
                <a:ext uri="{FF2B5EF4-FFF2-40B4-BE49-F238E27FC236}">
                  <a16:creationId xmlns:a16="http://schemas.microsoft.com/office/drawing/2014/main" id="{554385D3-EE86-9030-E65A-786E08243BAD}"/>
                </a:ext>
              </a:extLst>
            </p:cNvPr>
            <p:cNvSpPr/>
            <p:nvPr/>
          </p:nvSpPr>
          <p:spPr>
            <a:xfrm>
              <a:off x="6235052" y="2128393"/>
              <a:ext cx="132007" cy="131625"/>
            </a:xfrm>
            <a:custGeom>
              <a:avLst/>
              <a:gdLst/>
              <a:ahLst/>
              <a:cxnLst/>
              <a:rect l="l" t="t" r="r" b="b"/>
              <a:pathLst>
                <a:path w="4144" h="4132" extrusionOk="0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534;p50">
              <a:extLst>
                <a:ext uri="{FF2B5EF4-FFF2-40B4-BE49-F238E27FC236}">
                  <a16:creationId xmlns:a16="http://schemas.microsoft.com/office/drawing/2014/main" id="{2B6BB5F7-8726-9563-5F3D-3BB183140773}"/>
                </a:ext>
              </a:extLst>
            </p:cNvPr>
            <p:cNvSpPr/>
            <p:nvPr/>
          </p:nvSpPr>
          <p:spPr>
            <a:xfrm>
              <a:off x="6195998" y="1983102"/>
              <a:ext cx="368308" cy="338746"/>
            </a:xfrm>
            <a:custGeom>
              <a:avLst/>
              <a:gdLst/>
              <a:ahLst/>
              <a:cxnLst/>
              <a:rect l="l" t="t" r="r" b="b"/>
              <a:pathLst>
                <a:path w="11562" h="10634" extrusionOk="0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TextBox 13">
            <a:extLst>
              <a:ext uri="{FF2B5EF4-FFF2-40B4-BE49-F238E27FC236}">
                <a16:creationId xmlns:a16="http://schemas.microsoft.com/office/drawing/2014/main" id="{40BFEF17-0CCB-C276-B5E6-1D47861431F3}"/>
              </a:ext>
            </a:extLst>
          </p:cNvPr>
          <p:cNvSpPr txBox="1"/>
          <p:nvPr/>
        </p:nvSpPr>
        <p:spPr>
          <a:xfrm>
            <a:off x="13642732" y="2285360"/>
            <a:ext cx="2179815" cy="223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560"/>
              </a:lnSpc>
              <a:spcBef>
                <a:spcPct val="0"/>
              </a:spcBef>
              <a:defRPr sz="1200" b="1">
                <a:solidFill>
                  <a:srgbClr val="1E52A8"/>
                </a:solidFill>
                <a:latin typeface="Arial"/>
                <a:cs typeface="Arial"/>
              </a:defRPr>
            </a:lvl1pPr>
          </a:lstStyle>
          <a:p>
            <a:r>
              <a:rPr lang="en-US" sz="2400" b="0" dirty="0" err="1">
                <a:solidFill>
                  <a:schemeClr val="tx1"/>
                </a:solidFill>
                <a:latin typeface="Helvetica Light"/>
              </a:rPr>
              <a:t>Medicamentos</a:t>
            </a:r>
            <a:endParaRPr lang="en-US" sz="1500" b="0" dirty="0">
              <a:solidFill>
                <a:schemeClr val="tx1"/>
              </a:solidFill>
              <a:latin typeface="Helvetica Light"/>
            </a:endParaRPr>
          </a:p>
        </p:txBody>
      </p:sp>
      <p:grpSp>
        <p:nvGrpSpPr>
          <p:cNvPr id="402" name="Google Shape;5181;p50">
            <a:extLst>
              <a:ext uri="{FF2B5EF4-FFF2-40B4-BE49-F238E27FC236}">
                <a16:creationId xmlns:a16="http://schemas.microsoft.com/office/drawing/2014/main" id="{5746EBF6-05CB-F023-C460-D5017C5A21AB}"/>
              </a:ext>
            </a:extLst>
          </p:cNvPr>
          <p:cNvGrpSpPr/>
          <p:nvPr/>
        </p:nvGrpSpPr>
        <p:grpSpPr>
          <a:xfrm>
            <a:off x="8826365" y="3438270"/>
            <a:ext cx="1589115" cy="1535721"/>
            <a:chOff x="-54427725" y="2686975"/>
            <a:chExt cx="285150" cy="319000"/>
          </a:xfrm>
          <a:solidFill>
            <a:srgbClr val="7AB851"/>
          </a:solidFill>
        </p:grpSpPr>
        <p:sp>
          <p:nvSpPr>
            <p:cNvPr id="403" name="Google Shape;5182;p50">
              <a:extLst>
                <a:ext uri="{FF2B5EF4-FFF2-40B4-BE49-F238E27FC236}">
                  <a16:creationId xmlns:a16="http://schemas.microsoft.com/office/drawing/2014/main" id="{A5BA008C-8708-5C38-ACB0-87A72014DC45}"/>
                </a:ext>
              </a:extLst>
            </p:cNvPr>
            <p:cNvSpPr/>
            <p:nvPr/>
          </p:nvSpPr>
          <p:spPr>
            <a:xfrm>
              <a:off x="-54320600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5" y="969"/>
                    <a:pt x="977" y="1158"/>
                    <a:pt x="1450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9" y="465"/>
                    <a:pt x="2899" y="213"/>
                    <a:pt x="2741" y="118"/>
                  </a:cubicBezTo>
                  <a:cubicBezTo>
                    <a:pt x="2663" y="39"/>
                    <a:pt x="2568" y="0"/>
                    <a:pt x="2478" y="0"/>
                  </a:cubicBezTo>
                  <a:cubicBezTo>
                    <a:pt x="2387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35" y="433"/>
                    <a:pt x="851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5183;p50">
              <a:extLst>
                <a:ext uri="{FF2B5EF4-FFF2-40B4-BE49-F238E27FC236}">
                  <a16:creationId xmlns:a16="http://schemas.microsoft.com/office/drawing/2014/main" id="{DE19CFCD-BC5E-0FB1-ACDF-A13676522E94}"/>
                </a:ext>
              </a:extLst>
            </p:cNvPr>
            <p:cNvSpPr/>
            <p:nvPr/>
          </p:nvSpPr>
          <p:spPr>
            <a:xfrm>
              <a:off x="-5425680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5184;p50">
              <a:extLst>
                <a:ext uri="{FF2B5EF4-FFF2-40B4-BE49-F238E27FC236}">
                  <a16:creationId xmlns:a16="http://schemas.microsoft.com/office/drawing/2014/main" id="{1782BF0A-95EE-5EFC-B05A-985910F163AE}"/>
                </a:ext>
              </a:extLst>
            </p:cNvPr>
            <p:cNvSpPr/>
            <p:nvPr/>
          </p:nvSpPr>
          <p:spPr>
            <a:xfrm>
              <a:off x="-54330850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90" y="1"/>
                    <a:pt x="1" y="158"/>
                    <a:pt x="1" y="347"/>
                  </a:cubicBezTo>
                  <a:cubicBezTo>
                    <a:pt x="1" y="536"/>
                    <a:pt x="190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5185;p50">
              <a:extLst>
                <a:ext uri="{FF2B5EF4-FFF2-40B4-BE49-F238E27FC236}">
                  <a16:creationId xmlns:a16="http://schemas.microsoft.com/office/drawing/2014/main" id="{0E8413C9-4E01-0472-6BBD-C7F8252D5654}"/>
                </a:ext>
              </a:extLst>
            </p:cNvPr>
            <p:cNvSpPr/>
            <p:nvPr/>
          </p:nvSpPr>
          <p:spPr>
            <a:xfrm>
              <a:off x="-54427725" y="2686975"/>
              <a:ext cx="285150" cy="319000"/>
            </a:xfrm>
            <a:custGeom>
              <a:avLst/>
              <a:gdLst/>
              <a:ahLst/>
              <a:cxnLst/>
              <a:rect l="l" t="t" r="r" b="b"/>
              <a:pathLst>
                <a:path w="11406" h="12760" extrusionOk="0">
                  <a:moveTo>
                    <a:pt x="8696" y="756"/>
                  </a:moveTo>
                  <a:cubicBezTo>
                    <a:pt x="9326" y="756"/>
                    <a:pt x="9799" y="1260"/>
                    <a:pt x="9799" y="1859"/>
                  </a:cubicBezTo>
                  <a:lnTo>
                    <a:pt x="9799" y="4883"/>
                  </a:lnTo>
                  <a:cubicBezTo>
                    <a:pt x="9799" y="5072"/>
                    <a:pt x="9641" y="5230"/>
                    <a:pt x="9452" y="5230"/>
                  </a:cubicBezTo>
                  <a:lnTo>
                    <a:pt x="2017" y="5230"/>
                  </a:lnTo>
                  <a:cubicBezTo>
                    <a:pt x="1797" y="5230"/>
                    <a:pt x="1639" y="5072"/>
                    <a:pt x="1639" y="4883"/>
                  </a:cubicBezTo>
                  <a:cubicBezTo>
                    <a:pt x="1608" y="4852"/>
                    <a:pt x="1608" y="1922"/>
                    <a:pt x="1608" y="1859"/>
                  </a:cubicBezTo>
                  <a:cubicBezTo>
                    <a:pt x="1608" y="1229"/>
                    <a:pt x="2112" y="756"/>
                    <a:pt x="2710" y="756"/>
                  </a:cubicBezTo>
                  <a:close/>
                  <a:moveTo>
                    <a:pt x="1608" y="5955"/>
                  </a:moveTo>
                  <a:cubicBezTo>
                    <a:pt x="1734" y="5986"/>
                    <a:pt x="1860" y="6018"/>
                    <a:pt x="1954" y="6018"/>
                  </a:cubicBezTo>
                  <a:lnTo>
                    <a:pt x="2301" y="6018"/>
                  </a:lnTo>
                  <a:lnTo>
                    <a:pt x="2301" y="8317"/>
                  </a:lnTo>
                  <a:cubicBezTo>
                    <a:pt x="2301" y="9105"/>
                    <a:pt x="1986" y="9798"/>
                    <a:pt x="1450" y="10334"/>
                  </a:cubicBezTo>
                  <a:cubicBezTo>
                    <a:pt x="1401" y="10433"/>
                    <a:pt x="1317" y="10480"/>
                    <a:pt x="1225" y="10480"/>
                  </a:cubicBezTo>
                  <a:cubicBezTo>
                    <a:pt x="1142" y="10480"/>
                    <a:pt x="1053" y="10440"/>
                    <a:pt x="977" y="10365"/>
                  </a:cubicBezTo>
                  <a:cubicBezTo>
                    <a:pt x="820" y="10208"/>
                    <a:pt x="820" y="9956"/>
                    <a:pt x="977" y="9830"/>
                  </a:cubicBezTo>
                  <a:cubicBezTo>
                    <a:pt x="1355" y="9452"/>
                    <a:pt x="1608" y="8853"/>
                    <a:pt x="1608" y="8317"/>
                  </a:cubicBezTo>
                  <a:lnTo>
                    <a:pt x="1608" y="5955"/>
                  </a:lnTo>
                  <a:close/>
                  <a:moveTo>
                    <a:pt x="9799" y="5955"/>
                  </a:moveTo>
                  <a:lnTo>
                    <a:pt x="9799" y="6805"/>
                  </a:lnTo>
                  <a:cubicBezTo>
                    <a:pt x="9799" y="8853"/>
                    <a:pt x="9988" y="9420"/>
                    <a:pt x="10429" y="9830"/>
                  </a:cubicBezTo>
                  <a:cubicBezTo>
                    <a:pt x="10618" y="9987"/>
                    <a:pt x="10618" y="10239"/>
                    <a:pt x="10460" y="10365"/>
                  </a:cubicBezTo>
                  <a:cubicBezTo>
                    <a:pt x="10382" y="10444"/>
                    <a:pt x="10287" y="10483"/>
                    <a:pt x="10197" y="10483"/>
                  </a:cubicBezTo>
                  <a:cubicBezTo>
                    <a:pt x="10106" y="10483"/>
                    <a:pt x="10019" y="10444"/>
                    <a:pt x="9956" y="10365"/>
                  </a:cubicBezTo>
                  <a:cubicBezTo>
                    <a:pt x="9389" y="9798"/>
                    <a:pt x="9074" y="9042"/>
                    <a:pt x="9074" y="8317"/>
                  </a:cubicBezTo>
                  <a:lnTo>
                    <a:pt x="9074" y="6018"/>
                  </a:lnTo>
                  <a:lnTo>
                    <a:pt x="9452" y="6018"/>
                  </a:lnTo>
                  <a:cubicBezTo>
                    <a:pt x="9547" y="6018"/>
                    <a:pt x="9704" y="5986"/>
                    <a:pt x="9799" y="5955"/>
                  </a:cubicBezTo>
                  <a:close/>
                  <a:moveTo>
                    <a:pt x="8381" y="6018"/>
                  </a:moveTo>
                  <a:lnTo>
                    <a:pt x="8381" y="8317"/>
                  </a:lnTo>
                  <a:cubicBezTo>
                    <a:pt x="8381" y="8948"/>
                    <a:pt x="8539" y="9515"/>
                    <a:pt x="8822" y="10050"/>
                  </a:cubicBezTo>
                  <a:cubicBezTo>
                    <a:pt x="8224" y="11216"/>
                    <a:pt x="7026" y="11972"/>
                    <a:pt x="5735" y="11972"/>
                  </a:cubicBezTo>
                  <a:cubicBezTo>
                    <a:pt x="4443" y="11972"/>
                    <a:pt x="3246" y="11216"/>
                    <a:pt x="2710" y="10050"/>
                  </a:cubicBezTo>
                  <a:cubicBezTo>
                    <a:pt x="2994" y="9515"/>
                    <a:pt x="3151" y="8916"/>
                    <a:pt x="3151" y="8317"/>
                  </a:cubicBezTo>
                  <a:lnTo>
                    <a:pt x="3151" y="6018"/>
                  </a:lnTo>
                  <a:close/>
                  <a:moveTo>
                    <a:pt x="2710" y="0"/>
                  </a:moveTo>
                  <a:cubicBezTo>
                    <a:pt x="1671" y="0"/>
                    <a:pt x="851" y="819"/>
                    <a:pt x="851" y="1859"/>
                  </a:cubicBezTo>
                  <a:lnTo>
                    <a:pt x="851" y="8317"/>
                  </a:lnTo>
                  <a:cubicBezTo>
                    <a:pt x="851" y="8696"/>
                    <a:pt x="694" y="9042"/>
                    <a:pt x="410" y="9326"/>
                  </a:cubicBezTo>
                  <a:cubicBezTo>
                    <a:pt x="1" y="9767"/>
                    <a:pt x="1" y="10460"/>
                    <a:pt x="410" y="10901"/>
                  </a:cubicBezTo>
                  <a:cubicBezTo>
                    <a:pt x="631" y="11121"/>
                    <a:pt x="922" y="11232"/>
                    <a:pt x="1210" y="11232"/>
                  </a:cubicBezTo>
                  <a:cubicBezTo>
                    <a:pt x="1497" y="11232"/>
                    <a:pt x="1781" y="11121"/>
                    <a:pt x="1986" y="10901"/>
                  </a:cubicBezTo>
                  <a:lnTo>
                    <a:pt x="2143" y="10743"/>
                  </a:lnTo>
                  <a:cubicBezTo>
                    <a:pt x="2868" y="11972"/>
                    <a:pt x="4191" y="12760"/>
                    <a:pt x="5672" y="12760"/>
                  </a:cubicBezTo>
                  <a:cubicBezTo>
                    <a:pt x="7152" y="12760"/>
                    <a:pt x="8444" y="11972"/>
                    <a:pt x="9169" y="10743"/>
                  </a:cubicBezTo>
                  <a:cubicBezTo>
                    <a:pt x="9200" y="10838"/>
                    <a:pt x="9295" y="10869"/>
                    <a:pt x="9326" y="10901"/>
                  </a:cubicBezTo>
                  <a:cubicBezTo>
                    <a:pt x="9547" y="11121"/>
                    <a:pt x="9830" y="11232"/>
                    <a:pt x="10114" y="11232"/>
                  </a:cubicBezTo>
                  <a:cubicBezTo>
                    <a:pt x="10397" y="11232"/>
                    <a:pt x="10681" y="11121"/>
                    <a:pt x="10901" y="10901"/>
                  </a:cubicBezTo>
                  <a:cubicBezTo>
                    <a:pt x="11406" y="10460"/>
                    <a:pt x="11406" y="9767"/>
                    <a:pt x="10964" y="9326"/>
                  </a:cubicBezTo>
                  <a:cubicBezTo>
                    <a:pt x="10744" y="9105"/>
                    <a:pt x="10555" y="8727"/>
                    <a:pt x="10555" y="6805"/>
                  </a:cubicBezTo>
                  <a:lnTo>
                    <a:pt x="10555" y="1859"/>
                  </a:lnTo>
                  <a:cubicBezTo>
                    <a:pt x="10555" y="819"/>
                    <a:pt x="9704" y="0"/>
                    <a:pt x="8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5186;p50">
              <a:extLst>
                <a:ext uri="{FF2B5EF4-FFF2-40B4-BE49-F238E27FC236}">
                  <a16:creationId xmlns:a16="http://schemas.microsoft.com/office/drawing/2014/main" id="{C1072A5A-D8CD-BCDD-0DDD-3C1F974CC37F}"/>
                </a:ext>
              </a:extLst>
            </p:cNvPr>
            <p:cNvSpPr/>
            <p:nvPr/>
          </p:nvSpPr>
          <p:spPr>
            <a:xfrm>
              <a:off x="-54330850" y="2717875"/>
              <a:ext cx="93750" cy="85425"/>
            </a:xfrm>
            <a:custGeom>
              <a:avLst/>
              <a:gdLst/>
              <a:ahLst/>
              <a:cxnLst/>
              <a:rect l="l" t="t" r="r" b="b"/>
              <a:pathLst>
                <a:path w="3750" h="3417" extrusionOk="0">
                  <a:moveTo>
                    <a:pt x="1828" y="1285"/>
                  </a:moveTo>
                  <a:lnTo>
                    <a:pt x="1891" y="1474"/>
                  </a:lnTo>
                  <a:cubicBezTo>
                    <a:pt x="1954" y="1600"/>
                    <a:pt x="2049" y="1663"/>
                    <a:pt x="2175" y="1663"/>
                  </a:cubicBezTo>
                  <a:lnTo>
                    <a:pt x="2364" y="1726"/>
                  </a:lnTo>
                  <a:lnTo>
                    <a:pt x="2206" y="1883"/>
                  </a:lnTo>
                  <a:cubicBezTo>
                    <a:pt x="2143" y="1946"/>
                    <a:pt x="2112" y="2072"/>
                    <a:pt x="2112" y="2198"/>
                  </a:cubicBezTo>
                  <a:lnTo>
                    <a:pt x="2143" y="2387"/>
                  </a:lnTo>
                  <a:lnTo>
                    <a:pt x="1954" y="2293"/>
                  </a:lnTo>
                  <a:cubicBezTo>
                    <a:pt x="1891" y="2277"/>
                    <a:pt x="1828" y="2269"/>
                    <a:pt x="1765" y="2269"/>
                  </a:cubicBezTo>
                  <a:cubicBezTo>
                    <a:pt x="1702" y="2269"/>
                    <a:pt x="1639" y="2277"/>
                    <a:pt x="1576" y="2293"/>
                  </a:cubicBezTo>
                  <a:lnTo>
                    <a:pt x="1387" y="2387"/>
                  </a:lnTo>
                  <a:lnTo>
                    <a:pt x="1450" y="2198"/>
                  </a:lnTo>
                  <a:cubicBezTo>
                    <a:pt x="1482" y="2072"/>
                    <a:pt x="1450" y="1946"/>
                    <a:pt x="1324" y="1883"/>
                  </a:cubicBezTo>
                  <a:lnTo>
                    <a:pt x="1167" y="1726"/>
                  </a:lnTo>
                  <a:lnTo>
                    <a:pt x="1482" y="1663"/>
                  </a:lnTo>
                  <a:cubicBezTo>
                    <a:pt x="1576" y="1663"/>
                    <a:pt x="1702" y="1600"/>
                    <a:pt x="1734" y="1474"/>
                  </a:cubicBezTo>
                  <a:lnTo>
                    <a:pt x="1828" y="1285"/>
                  </a:lnTo>
                  <a:close/>
                  <a:moveTo>
                    <a:pt x="1887" y="1"/>
                  </a:moveTo>
                  <a:cubicBezTo>
                    <a:pt x="1749" y="1"/>
                    <a:pt x="1608" y="72"/>
                    <a:pt x="1545" y="213"/>
                  </a:cubicBezTo>
                  <a:lnTo>
                    <a:pt x="1198" y="938"/>
                  </a:lnTo>
                  <a:lnTo>
                    <a:pt x="442" y="1033"/>
                  </a:lnTo>
                  <a:cubicBezTo>
                    <a:pt x="127" y="1096"/>
                    <a:pt x="1" y="1474"/>
                    <a:pt x="253" y="1663"/>
                  </a:cubicBezTo>
                  <a:lnTo>
                    <a:pt x="757" y="2230"/>
                  </a:lnTo>
                  <a:lnTo>
                    <a:pt x="631" y="2986"/>
                  </a:lnTo>
                  <a:cubicBezTo>
                    <a:pt x="607" y="3229"/>
                    <a:pt x="789" y="3416"/>
                    <a:pt x="1004" y="3416"/>
                  </a:cubicBezTo>
                  <a:cubicBezTo>
                    <a:pt x="1067" y="3416"/>
                    <a:pt x="1133" y="3400"/>
                    <a:pt x="1198" y="3364"/>
                  </a:cubicBezTo>
                  <a:lnTo>
                    <a:pt x="1860" y="3017"/>
                  </a:lnTo>
                  <a:lnTo>
                    <a:pt x="2521" y="3364"/>
                  </a:lnTo>
                  <a:cubicBezTo>
                    <a:pt x="2586" y="3400"/>
                    <a:pt x="2652" y="3416"/>
                    <a:pt x="2715" y="3416"/>
                  </a:cubicBezTo>
                  <a:cubicBezTo>
                    <a:pt x="2930" y="3416"/>
                    <a:pt x="3113" y="3229"/>
                    <a:pt x="3088" y="2986"/>
                  </a:cubicBezTo>
                  <a:lnTo>
                    <a:pt x="2962" y="2230"/>
                  </a:lnTo>
                  <a:lnTo>
                    <a:pt x="3529" y="1663"/>
                  </a:lnTo>
                  <a:cubicBezTo>
                    <a:pt x="3750" y="1474"/>
                    <a:pt x="3624" y="1096"/>
                    <a:pt x="3309" y="1033"/>
                  </a:cubicBezTo>
                  <a:lnTo>
                    <a:pt x="2584" y="938"/>
                  </a:lnTo>
                  <a:lnTo>
                    <a:pt x="2206" y="213"/>
                  </a:lnTo>
                  <a:cubicBezTo>
                    <a:pt x="2159" y="72"/>
                    <a:pt x="2025" y="1"/>
                    <a:pt x="18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TextBox 11">
            <a:extLst>
              <a:ext uri="{FF2B5EF4-FFF2-40B4-BE49-F238E27FC236}">
                <a16:creationId xmlns:a16="http://schemas.microsoft.com/office/drawing/2014/main" id="{2EF5FDB0-2FC5-E408-007A-38B107BECB1D}"/>
              </a:ext>
            </a:extLst>
          </p:cNvPr>
          <p:cNvSpPr txBox="1"/>
          <p:nvPr/>
        </p:nvSpPr>
        <p:spPr>
          <a:xfrm>
            <a:off x="3319957" y="2225768"/>
            <a:ext cx="2956824" cy="633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560"/>
              </a:lnSpc>
              <a:spcBef>
                <a:spcPct val="0"/>
              </a:spcBef>
              <a:defRPr sz="1200" b="1">
                <a:solidFill>
                  <a:srgbClr val="1E52A8"/>
                </a:solidFill>
                <a:latin typeface="Arial"/>
                <a:cs typeface="Arial"/>
              </a:defRPr>
            </a:lvl1pPr>
          </a:lstStyle>
          <a:p>
            <a:pPr algn="ctr"/>
            <a:r>
              <a:rPr lang="en-US" sz="2400" b="0" dirty="0">
                <a:solidFill>
                  <a:schemeClr val="tx1"/>
                </a:solidFill>
                <a:latin typeface="Helvetica Light"/>
              </a:rPr>
              <a:t>Consulta </a:t>
            </a:r>
          </a:p>
          <a:p>
            <a:pPr algn="ctr"/>
            <a:endParaRPr lang="en-US" sz="2400" b="0" dirty="0">
              <a:solidFill>
                <a:schemeClr val="tx1"/>
              </a:solidFill>
              <a:latin typeface="Helvetica Light"/>
            </a:endParaRPr>
          </a:p>
          <a:p>
            <a:pPr algn="ctr"/>
            <a:r>
              <a:rPr lang="en-US" sz="2400" b="0" dirty="0" err="1">
                <a:solidFill>
                  <a:schemeClr val="tx1"/>
                </a:solidFill>
                <a:latin typeface="Helvetica Light"/>
              </a:rPr>
              <a:t>Médico</a:t>
            </a:r>
            <a:r>
              <a:rPr lang="en-US" sz="2400" b="0" dirty="0">
                <a:solidFill>
                  <a:schemeClr val="tx1"/>
                </a:solidFill>
                <a:latin typeface="Helvetica Light"/>
              </a:rPr>
              <a:t> General</a:t>
            </a:r>
          </a:p>
        </p:txBody>
      </p:sp>
      <p:sp>
        <p:nvSpPr>
          <p:cNvPr id="410" name="TextBox 13">
            <a:extLst>
              <a:ext uri="{FF2B5EF4-FFF2-40B4-BE49-F238E27FC236}">
                <a16:creationId xmlns:a16="http://schemas.microsoft.com/office/drawing/2014/main" id="{9EAEAB85-5A8E-92B3-B815-5D622BF03DA9}"/>
              </a:ext>
            </a:extLst>
          </p:cNvPr>
          <p:cNvSpPr txBox="1"/>
          <p:nvPr/>
        </p:nvSpPr>
        <p:spPr>
          <a:xfrm>
            <a:off x="18747902" y="2300272"/>
            <a:ext cx="2179815" cy="223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560"/>
              </a:lnSpc>
              <a:spcBef>
                <a:spcPct val="0"/>
              </a:spcBef>
              <a:defRPr sz="1200" b="1">
                <a:solidFill>
                  <a:srgbClr val="1E52A8"/>
                </a:solidFill>
                <a:latin typeface="Arial"/>
                <a:cs typeface="Arial"/>
              </a:defRPr>
            </a:lvl1pPr>
          </a:lstStyle>
          <a:p>
            <a:r>
              <a:rPr lang="en-US" sz="2400" b="0" dirty="0" err="1">
                <a:solidFill>
                  <a:schemeClr val="tx1"/>
                </a:solidFill>
                <a:latin typeface="Helvetica Light"/>
              </a:rPr>
              <a:t>Exámenes</a:t>
            </a:r>
            <a:endParaRPr lang="en-US" sz="1500" b="0" dirty="0">
              <a:solidFill>
                <a:schemeClr val="tx1"/>
              </a:solidFill>
              <a:latin typeface="Helvetica Light"/>
            </a:endParaRPr>
          </a:p>
        </p:txBody>
      </p:sp>
      <p:sp>
        <p:nvSpPr>
          <p:cNvPr id="411" name="AutoShape 5">
            <a:extLst>
              <a:ext uri="{FF2B5EF4-FFF2-40B4-BE49-F238E27FC236}">
                <a16:creationId xmlns:a16="http://schemas.microsoft.com/office/drawing/2014/main" id="{9F3E0936-DC7E-36F0-97D3-013A4F7ECD6C}"/>
              </a:ext>
            </a:extLst>
          </p:cNvPr>
          <p:cNvSpPr/>
          <p:nvPr/>
        </p:nvSpPr>
        <p:spPr>
          <a:xfrm>
            <a:off x="14475318" y="5904910"/>
            <a:ext cx="676326" cy="628498"/>
          </a:xfrm>
          <a:prstGeom prst="rect">
            <a:avLst/>
          </a:prstGeom>
          <a:solidFill>
            <a:schemeClr val="accent1"/>
          </a:solidFill>
        </p:spPr>
      </p:sp>
      <p:sp>
        <p:nvSpPr>
          <p:cNvPr id="412" name="AutoShape 5">
            <a:extLst>
              <a:ext uri="{FF2B5EF4-FFF2-40B4-BE49-F238E27FC236}">
                <a16:creationId xmlns:a16="http://schemas.microsoft.com/office/drawing/2014/main" id="{8632EC83-5F16-BEEC-0707-75E23F6C06BB}"/>
              </a:ext>
            </a:extLst>
          </p:cNvPr>
          <p:cNvSpPr/>
          <p:nvPr/>
        </p:nvSpPr>
        <p:spPr>
          <a:xfrm>
            <a:off x="9282760" y="5937263"/>
            <a:ext cx="676326" cy="628498"/>
          </a:xfrm>
          <a:prstGeom prst="rect">
            <a:avLst/>
          </a:prstGeom>
          <a:solidFill>
            <a:schemeClr val="accent1"/>
          </a:solidFill>
        </p:spPr>
      </p:sp>
      <p:sp>
        <p:nvSpPr>
          <p:cNvPr id="413" name="Title 1">
            <a:extLst>
              <a:ext uri="{FF2B5EF4-FFF2-40B4-BE49-F238E27FC236}">
                <a16:creationId xmlns:a16="http://schemas.microsoft.com/office/drawing/2014/main" id="{EB1CF32D-1126-B050-6791-95E0F338E38F}"/>
              </a:ext>
            </a:extLst>
          </p:cNvPr>
          <p:cNvSpPr txBox="1">
            <a:spLocks/>
          </p:cNvSpPr>
          <p:nvPr/>
        </p:nvSpPr>
        <p:spPr>
          <a:xfrm>
            <a:off x="7907900" y="8800954"/>
            <a:ext cx="8841938" cy="52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 lnSpcReduction="10000"/>
          </a:bodyPr>
          <a:lstStyle>
            <a:lvl1pPr algn="ctr" defTabSz="410751">
              <a:defRPr sz="5600">
                <a:latin typeface="+mn-lt"/>
                <a:ea typeface="+mn-ea"/>
                <a:cs typeface="+mn-cs"/>
                <a:sym typeface="Helvetica Light"/>
              </a:defRPr>
            </a:lvl1pPr>
            <a:lvl2pPr indent="160729" algn="ctr" defTabSz="410751">
              <a:defRPr sz="5600">
                <a:latin typeface="+mn-lt"/>
                <a:ea typeface="+mn-ea"/>
                <a:cs typeface="+mn-cs"/>
                <a:sym typeface="Helvetica Light"/>
              </a:defRPr>
            </a:lvl2pPr>
            <a:lvl3pPr indent="321457" algn="ctr" defTabSz="410751">
              <a:defRPr sz="5600">
                <a:latin typeface="+mn-lt"/>
                <a:ea typeface="+mn-ea"/>
                <a:cs typeface="+mn-cs"/>
                <a:sym typeface="Helvetica Light"/>
              </a:defRPr>
            </a:lvl3pPr>
            <a:lvl4pPr indent="482186" algn="ctr" defTabSz="410751">
              <a:defRPr sz="5600">
                <a:latin typeface="+mn-lt"/>
                <a:ea typeface="+mn-ea"/>
                <a:cs typeface="+mn-cs"/>
                <a:sym typeface="Helvetica Light"/>
              </a:defRPr>
            </a:lvl4pPr>
            <a:lvl5pPr indent="642915" algn="ctr" defTabSz="410751">
              <a:defRPr sz="5600">
                <a:latin typeface="+mn-lt"/>
                <a:ea typeface="+mn-ea"/>
                <a:cs typeface="+mn-cs"/>
                <a:sym typeface="Helvetica Light"/>
              </a:defRPr>
            </a:lvl5pPr>
            <a:lvl6pPr indent="803643" algn="ctr" defTabSz="410751">
              <a:defRPr sz="5600">
                <a:latin typeface="+mn-lt"/>
                <a:ea typeface="+mn-ea"/>
                <a:cs typeface="+mn-cs"/>
                <a:sym typeface="Helvetica Light"/>
              </a:defRPr>
            </a:lvl6pPr>
            <a:lvl7pPr indent="964372" algn="ctr" defTabSz="410751">
              <a:defRPr sz="5600">
                <a:latin typeface="+mn-lt"/>
                <a:ea typeface="+mn-ea"/>
                <a:cs typeface="+mn-cs"/>
                <a:sym typeface="Helvetica Light"/>
              </a:defRPr>
            </a:lvl7pPr>
            <a:lvl8pPr indent="1125101" algn="ctr" defTabSz="410751">
              <a:defRPr sz="5600">
                <a:latin typeface="+mn-lt"/>
                <a:ea typeface="+mn-ea"/>
                <a:cs typeface="+mn-cs"/>
                <a:sym typeface="Helvetica Light"/>
              </a:defRPr>
            </a:lvl8pPr>
            <a:lvl9pPr indent="1285829" algn="ctr" defTabSz="410751">
              <a:defRPr sz="5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s-ES_tradn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800000000000000" pitchFamily="2" charset="0"/>
                <a:cs typeface="Poppins" panose="00000800000000000000" pitchFamily="2" charset="0"/>
              </a:rPr>
              <a:t>Servicios Atención Médico Primaria</a:t>
            </a:r>
          </a:p>
        </p:txBody>
      </p:sp>
    </p:spTree>
    <p:extLst>
      <p:ext uri="{BB962C8B-B14F-4D97-AF65-F5344CB8AC3E}">
        <p14:creationId xmlns:p14="http://schemas.microsoft.com/office/powerpoint/2010/main" val="27706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67" y="556119"/>
            <a:ext cx="1275362" cy="1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201"/>
          <p:cNvSpPr txBox="1"/>
          <p:nvPr/>
        </p:nvSpPr>
        <p:spPr>
          <a:xfrm>
            <a:off x="15593556" y="7286630"/>
            <a:ext cx="144328" cy="59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821529">
              <a:defRPr sz="29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91" name="Rectangle 2">
            <a:extLst>
              <a:ext uri="{FF2B5EF4-FFF2-40B4-BE49-F238E27FC236}">
                <a16:creationId xmlns:a16="http://schemas.microsoft.com/office/drawing/2014/main" id="{D4682C44-CBAA-F0BE-3BF2-E26100AD6390}"/>
              </a:ext>
            </a:extLst>
          </p:cNvPr>
          <p:cNvSpPr/>
          <p:nvPr/>
        </p:nvSpPr>
        <p:spPr>
          <a:xfrm>
            <a:off x="10724039" y="3376395"/>
            <a:ext cx="6955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dirty="0">
                <a:latin typeface="Helvetica Light"/>
                <a:cs typeface="Poppins" panose="00000800000000000000" pitchFamily="2" charset="0"/>
              </a:rPr>
              <a:t>Selecciono el centro médico de preferencia.</a:t>
            </a:r>
            <a:endParaRPr lang="en-US" sz="2800" dirty="0">
              <a:latin typeface="Helvetica Light"/>
              <a:cs typeface="Poppins" panose="00000800000000000000" pitchFamily="2" charset="0"/>
            </a:endParaRPr>
          </a:p>
        </p:txBody>
      </p:sp>
      <p:sp>
        <p:nvSpPr>
          <p:cNvPr id="392" name="Rectangle 11">
            <a:extLst>
              <a:ext uri="{FF2B5EF4-FFF2-40B4-BE49-F238E27FC236}">
                <a16:creationId xmlns:a16="http://schemas.microsoft.com/office/drawing/2014/main" id="{4D87B9D3-38AE-DC5D-A4F0-8BA3A4E4B0B9}"/>
              </a:ext>
            </a:extLst>
          </p:cNvPr>
          <p:cNvSpPr/>
          <p:nvPr/>
        </p:nvSpPr>
        <p:spPr>
          <a:xfrm>
            <a:off x="10798703" y="4440548"/>
            <a:ext cx="9430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CR" sz="2800" dirty="0">
                <a:latin typeface="Helvetica Light"/>
                <a:cs typeface="Poppins" panose="00000800000000000000" pitchFamily="2" charset="0"/>
              </a:rPr>
              <a:t>Indico los datos, nombre, cédula, nombre de la empresa y </a:t>
            </a:r>
          </a:p>
          <a:p>
            <a:pPr algn="l"/>
            <a:r>
              <a:rPr lang="es-CR" sz="2800" dirty="0">
                <a:latin typeface="Helvetica Light"/>
                <a:cs typeface="Poppins" panose="00000800000000000000" pitchFamily="2" charset="0"/>
              </a:rPr>
              <a:t>motivo de la consulta</a:t>
            </a:r>
            <a:r>
              <a:rPr lang="es-CR" sz="1400" dirty="0">
                <a:latin typeface="Helvetica Light"/>
                <a:cs typeface="Poppins" panose="00000800000000000000" pitchFamily="2" charset="0"/>
              </a:rPr>
              <a:t>.</a:t>
            </a:r>
            <a:endParaRPr lang="en-US" sz="1400" dirty="0">
              <a:latin typeface="Helvetica Light"/>
              <a:cs typeface="Poppins" panose="00000800000000000000" pitchFamily="2" charset="0"/>
            </a:endParaRPr>
          </a:p>
        </p:txBody>
      </p:sp>
      <p:sp>
        <p:nvSpPr>
          <p:cNvPr id="393" name="Rectangle 12">
            <a:extLst>
              <a:ext uri="{FF2B5EF4-FFF2-40B4-BE49-F238E27FC236}">
                <a16:creationId xmlns:a16="http://schemas.microsoft.com/office/drawing/2014/main" id="{907C2ECB-EE8C-4FBE-F325-93F71E8E8174}"/>
              </a:ext>
            </a:extLst>
          </p:cNvPr>
          <p:cNvSpPr/>
          <p:nvPr/>
        </p:nvSpPr>
        <p:spPr>
          <a:xfrm>
            <a:off x="10724039" y="6823260"/>
            <a:ext cx="942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dirty="0">
                <a:latin typeface="Helvetica Light"/>
                <a:cs typeface="Poppins" panose="00000800000000000000" pitchFamily="2" charset="0"/>
              </a:rPr>
              <a:t>Atención de signos, así como consulta con </a:t>
            </a:r>
            <a:r>
              <a:rPr lang="es-C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cs typeface="Poppins" panose="00000800000000000000" pitchFamily="2" charset="0"/>
              </a:rPr>
              <a:t>médico general.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cs typeface="Poppins" panose="00000800000000000000" pitchFamily="2" charset="0"/>
            </a:endParaRPr>
          </a:p>
        </p:txBody>
      </p:sp>
      <p:sp>
        <p:nvSpPr>
          <p:cNvPr id="394" name="Rectangle 13">
            <a:extLst>
              <a:ext uri="{FF2B5EF4-FFF2-40B4-BE49-F238E27FC236}">
                <a16:creationId xmlns:a16="http://schemas.microsoft.com/office/drawing/2014/main" id="{4CF2D88B-35FA-65BA-3F24-8CEB2663B6A2}"/>
              </a:ext>
            </a:extLst>
          </p:cNvPr>
          <p:cNvSpPr/>
          <p:nvPr/>
        </p:nvSpPr>
        <p:spPr>
          <a:xfrm>
            <a:off x="10798703" y="8245674"/>
            <a:ext cx="3498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dirty="0">
                <a:latin typeface="Helvetica Light"/>
                <a:cs typeface="Poppins" panose="00000800000000000000" pitchFamily="2" charset="0"/>
              </a:rPr>
              <a:t>Exámenes especiales</a:t>
            </a:r>
            <a:endParaRPr lang="en-US" sz="2800" dirty="0">
              <a:latin typeface="Helvetica Light"/>
              <a:cs typeface="Poppins" panose="00000800000000000000" pitchFamily="2" charset="0"/>
            </a:endParaRPr>
          </a:p>
        </p:txBody>
      </p:sp>
      <p:sp>
        <p:nvSpPr>
          <p:cNvPr id="395" name="Rectangle 14">
            <a:extLst>
              <a:ext uri="{FF2B5EF4-FFF2-40B4-BE49-F238E27FC236}">
                <a16:creationId xmlns:a16="http://schemas.microsoft.com/office/drawing/2014/main" id="{C0D16DCB-92B4-F4D8-369C-1F3173284E3B}"/>
              </a:ext>
            </a:extLst>
          </p:cNvPr>
          <p:cNvSpPr/>
          <p:nvPr/>
        </p:nvSpPr>
        <p:spPr>
          <a:xfrm>
            <a:off x="10798703" y="10469846"/>
            <a:ext cx="3918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dirty="0">
                <a:latin typeface="Helvetica Light"/>
                <a:cs typeface="Poppins" panose="00000800000000000000" pitchFamily="2" charset="0"/>
              </a:rPr>
              <a:t>Medicamentos al 100%.</a:t>
            </a:r>
            <a:endParaRPr lang="en-US" sz="2800" dirty="0">
              <a:latin typeface="Helvetica Light"/>
              <a:cs typeface="Poppins" panose="00000800000000000000" pitchFamily="2" charset="0"/>
            </a:endParaRPr>
          </a:p>
        </p:txBody>
      </p:sp>
      <p:sp>
        <p:nvSpPr>
          <p:cNvPr id="396" name="Rectangle 15">
            <a:extLst>
              <a:ext uri="{FF2B5EF4-FFF2-40B4-BE49-F238E27FC236}">
                <a16:creationId xmlns:a16="http://schemas.microsoft.com/office/drawing/2014/main" id="{05CB3714-0288-5EB7-EED2-FCB112D7ECF9}"/>
              </a:ext>
            </a:extLst>
          </p:cNvPr>
          <p:cNvSpPr/>
          <p:nvPr/>
        </p:nvSpPr>
        <p:spPr>
          <a:xfrm>
            <a:off x="10798703" y="12091846"/>
            <a:ext cx="3616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2800" dirty="0">
                <a:latin typeface="Helvetica Light"/>
                <a:cs typeface="Poppins" panose="00000800000000000000" pitchFamily="2" charset="0"/>
              </a:rPr>
              <a:t>Asegurado satisfecho.</a:t>
            </a:r>
            <a:endParaRPr lang="en-US" sz="2800" dirty="0">
              <a:latin typeface="Helvetica Light"/>
              <a:cs typeface="Poppins" panose="00000800000000000000" pitchFamily="2" charset="0"/>
            </a:endParaRPr>
          </a:p>
        </p:txBody>
      </p:sp>
      <p:grpSp>
        <p:nvGrpSpPr>
          <p:cNvPr id="397" name="Google Shape;5269;p51">
            <a:extLst>
              <a:ext uri="{FF2B5EF4-FFF2-40B4-BE49-F238E27FC236}">
                <a16:creationId xmlns:a16="http://schemas.microsoft.com/office/drawing/2014/main" id="{9576D0E5-3288-DD38-5BE1-A311E7927F3F}"/>
              </a:ext>
            </a:extLst>
          </p:cNvPr>
          <p:cNvGrpSpPr/>
          <p:nvPr/>
        </p:nvGrpSpPr>
        <p:grpSpPr>
          <a:xfrm>
            <a:off x="9674326" y="3216910"/>
            <a:ext cx="720000" cy="720000"/>
            <a:chOff x="1314678" y="3358217"/>
            <a:chExt cx="334666" cy="365348"/>
          </a:xfrm>
          <a:solidFill>
            <a:srgbClr val="009999"/>
          </a:solidFill>
        </p:grpSpPr>
        <p:sp>
          <p:nvSpPr>
            <p:cNvPr id="398" name="Google Shape;5270;p51">
              <a:extLst>
                <a:ext uri="{FF2B5EF4-FFF2-40B4-BE49-F238E27FC236}">
                  <a16:creationId xmlns:a16="http://schemas.microsoft.com/office/drawing/2014/main" id="{8BB22A20-EE0A-DBAD-BE61-AFBE84948A09}"/>
                </a:ext>
              </a:extLst>
            </p:cNvPr>
            <p:cNvSpPr/>
            <p:nvPr/>
          </p:nvSpPr>
          <p:spPr>
            <a:xfrm>
              <a:off x="1316588" y="3358217"/>
              <a:ext cx="332757" cy="365348"/>
            </a:xfrm>
            <a:custGeom>
              <a:avLst/>
              <a:gdLst/>
              <a:ahLst/>
              <a:cxnLst/>
              <a:rect l="l" t="t" r="r" b="b"/>
              <a:pathLst>
                <a:path w="10455" h="11479" extrusionOk="0">
                  <a:moveTo>
                    <a:pt x="1501" y="9300"/>
                  </a:moveTo>
                  <a:cubicBezTo>
                    <a:pt x="1655" y="9300"/>
                    <a:pt x="1786" y="9419"/>
                    <a:pt x="1786" y="9585"/>
                  </a:cubicBezTo>
                  <a:cubicBezTo>
                    <a:pt x="1786" y="9752"/>
                    <a:pt x="1667" y="9871"/>
                    <a:pt x="1501" y="9871"/>
                  </a:cubicBezTo>
                  <a:lnTo>
                    <a:pt x="584" y="9871"/>
                  </a:lnTo>
                  <a:cubicBezTo>
                    <a:pt x="429" y="9871"/>
                    <a:pt x="298" y="9752"/>
                    <a:pt x="298" y="9585"/>
                  </a:cubicBezTo>
                  <a:cubicBezTo>
                    <a:pt x="298" y="9431"/>
                    <a:pt x="417" y="9300"/>
                    <a:pt x="584" y="9300"/>
                  </a:cubicBezTo>
                  <a:close/>
                  <a:moveTo>
                    <a:pt x="9359" y="1013"/>
                  </a:moveTo>
                  <a:lnTo>
                    <a:pt x="9359" y="10443"/>
                  </a:lnTo>
                  <a:lnTo>
                    <a:pt x="9037" y="10443"/>
                  </a:lnTo>
                  <a:lnTo>
                    <a:pt x="9037" y="1013"/>
                  </a:lnTo>
                  <a:close/>
                  <a:moveTo>
                    <a:pt x="3048" y="1"/>
                  </a:moveTo>
                  <a:cubicBezTo>
                    <a:pt x="2965" y="1"/>
                    <a:pt x="2894" y="72"/>
                    <a:pt x="2894" y="156"/>
                  </a:cubicBezTo>
                  <a:cubicBezTo>
                    <a:pt x="2894" y="251"/>
                    <a:pt x="2965" y="322"/>
                    <a:pt x="3048" y="322"/>
                  </a:cubicBezTo>
                  <a:lnTo>
                    <a:pt x="8347" y="322"/>
                  </a:lnTo>
                  <a:cubicBezTo>
                    <a:pt x="8561" y="322"/>
                    <a:pt x="8728" y="489"/>
                    <a:pt x="8728" y="691"/>
                  </a:cubicBezTo>
                  <a:lnTo>
                    <a:pt x="8728" y="10776"/>
                  </a:lnTo>
                  <a:cubicBezTo>
                    <a:pt x="8728" y="10978"/>
                    <a:pt x="8561" y="11145"/>
                    <a:pt x="8347" y="11145"/>
                  </a:cubicBezTo>
                  <a:lnTo>
                    <a:pt x="1584" y="11145"/>
                  </a:lnTo>
                  <a:cubicBezTo>
                    <a:pt x="1370" y="11145"/>
                    <a:pt x="1203" y="10978"/>
                    <a:pt x="1203" y="10776"/>
                  </a:cubicBezTo>
                  <a:lnTo>
                    <a:pt x="1203" y="10204"/>
                  </a:lnTo>
                  <a:lnTo>
                    <a:pt x="1524" y="10204"/>
                  </a:lnTo>
                  <a:cubicBezTo>
                    <a:pt x="1858" y="10204"/>
                    <a:pt x="2132" y="9931"/>
                    <a:pt x="2132" y="9597"/>
                  </a:cubicBezTo>
                  <a:cubicBezTo>
                    <a:pt x="2132" y="9276"/>
                    <a:pt x="1846" y="8990"/>
                    <a:pt x="1524" y="8990"/>
                  </a:cubicBezTo>
                  <a:lnTo>
                    <a:pt x="1203" y="8990"/>
                  </a:lnTo>
                  <a:lnTo>
                    <a:pt x="1203" y="8621"/>
                  </a:lnTo>
                  <a:cubicBezTo>
                    <a:pt x="1203" y="8526"/>
                    <a:pt x="1132" y="8454"/>
                    <a:pt x="1048" y="8454"/>
                  </a:cubicBezTo>
                  <a:cubicBezTo>
                    <a:pt x="953" y="8454"/>
                    <a:pt x="882" y="8526"/>
                    <a:pt x="882" y="8621"/>
                  </a:cubicBezTo>
                  <a:lnTo>
                    <a:pt x="882" y="8990"/>
                  </a:lnTo>
                  <a:lnTo>
                    <a:pt x="608" y="8990"/>
                  </a:lnTo>
                  <a:cubicBezTo>
                    <a:pt x="274" y="8990"/>
                    <a:pt x="0" y="9276"/>
                    <a:pt x="0" y="9597"/>
                  </a:cubicBezTo>
                  <a:cubicBezTo>
                    <a:pt x="0" y="9931"/>
                    <a:pt x="286" y="10204"/>
                    <a:pt x="608" y="10204"/>
                  </a:cubicBezTo>
                  <a:lnTo>
                    <a:pt x="882" y="10204"/>
                  </a:lnTo>
                  <a:lnTo>
                    <a:pt x="882" y="10776"/>
                  </a:lnTo>
                  <a:cubicBezTo>
                    <a:pt x="882" y="11157"/>
                    <a:pt x="1191" y="11478"/>
                    <a:pt x="1584" y="11478"/>
                  </a:cubicBezTo>
                  <a:lnTo>
                    <a:pt x="9752" y="11478"/>
                  </a:lnTo>
                  <a:cubicBezTo>
                    <a:pt x="10133" y="11478"/>
                    <a:pt x="10454" y="11157"/>
                    <a:pt x="10454" y="10776"/>
                  </a:cubicBezTo>
                  <a:lnTo>
                    <a:pt x="10454" y="2156"/>
                  </a:lnTo>
                  <a:cubicBezTo>
                    <a:pt x="10454" y="2073"/>
                    <a:pt x="10371" y="1989"/>
                    <a:pt x="10287" y="1989"/>
                  </a:cubicBezTo>
                  <a:cubicBezTo>
                    <a:pt x="10192" y="1989"/>
                    <a:pt x="10121" y="2073"/>
                    <a:pt x="10121" y="2156"/>
                  </a:cubicBezTo>
                  <a:lnTo>
                    <a:pt x="10121" y="10776"/>
                  </a:lnTo>
                  <a:cubicBezTo>
                    <a:pt x="10121" y="10978"/>
                    <a:pt x="9954" y="11145"/>
                    <a:pt x="9752" y="11145"/>
                  </a:cubicBezTo>
                  <a:lnTo>
                    <a:pt x="8954" y="11145"/>
                  </a:lnTo>
                  <a:cubicBezTo>
                    <a:pt x="9014" y="11038"/>
                    <a:pt x="9061" y="10919"/>
                    <a:pt x="9061" y="10800"/>
                  </a:cubicBezTo>
                  <a:lnTo>
                    <a:pt x="9549" y="10800"/>
                  </a:lnTo>
                  <a:cubicBezTo>
                    <a:pt x="9645" y="10800"/>
                    <a:pt x="9716" y="10728"/>
                    <a:pt x="9716" y="10645"/>
                  </a:cubicBezTo>
                  <a:lnTo>
                    <a:pt x="9716" y="858"/>
                  </a:lnTo>
                  <a:cubicBezTo>
                    <a:pt x="9716" y="775"/>
                    <a:pt x="9645" y="691"/>
                    <a:pt x="9549" y="691"/>
                  </a:cubicBezTo>
                  <a:lnTo>
                    <a:pt x="9061" y="691"/>
                  </a:lnTo>
                  <a:cubicBezTo>
                    <a:pt x="9061" y="560"/>
                    <a:pt x="9014" y="441"/>
                    <a:pt x="8954" y="358"/>
                  </a:cubicBezTo>
                  <a:lnTo>
                    <a:pt x="9752" y="358"/>
                  </a:lnTo>
                  <a:cubicBezTo>
                    <a:pt x="9954" y="358"/>
                    <a:pt x="10121" y="525"/>
                    <a:pt x="10121" y="727"/>
                  </a:cubicBezTo>
                  <a:lnTo>
                    <a:pt x="10121" y="1430"/>
                  </a:lnTo>
                  <a:cubicBezTo>
                    <a:pt x="10097" y="1489"/>
                    <a:pt x="10168" y="1561"/>
                    <a:pt x="10276" y="1561"/>
                  </a:cubicBezTo>
                  <a:cubicBezTo>
                    <a:pt x="10359" y="1561"/>
                    <a:pt x="10430" y="1489"/>
                    <a:pt x="10430" y="1394"/>
                  </a:cubicBezTo>
                  <a:lnTo>
                    <a:pt x="10430" y="691"/>
                  </a:lnTo>
                  <a:cubicBezTo>
                    <a:pt x="10430" y="310"/>
                    <a:pt x="10121" y="1"/>
                    <a:pt x="9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5271;p51">
              <a:extLst>
                <a:ext uri="{FF2B5EF4-FFF2-40B4-BE49-F238E27FC236}">
                  <a16:creationId xmlns:a16="http://schemas.microsoft.com/office/drawing/2014/main" id="{C467D83D-3668-7375-C0D7-ABE57E1CBEB7}"/>
                </a:ext>
              </a:extLst>
            </p:cNvPr>
            <p:cNvSpPr/>
            <p:nvPr/>
          </p:nvSpPr>
          <p:spPr>
            <a:xfrm>
              <a:off x="1314678" y="3358981"/>
              <a:ext cx="79632" cy="254684"/>
            </a:xfrm>
            <a:custGeom>
              <a:avLst/>
              <a:gdLst/>
              <a:ahLst/>
              <a:cxnLst/>
              <a:rect l="l" t="t" r="r" b="b"/>
              <a:pathLst>
                <a:path w="2502" h="8002" extrusionOk="0">
                  <a:moveTo>
                    <a:pt x="1537" y="1537"/>
                  </a:moveTo>
                  <a:cubicBezTo>
                    <a:pt x="1680" y="1537"/>
                    <a:pt x="1811" y="1656"/>
                    <a:pt x="1811" y="1822"/>
                  </a:cubicBezTo>
                  <a:cubicBezTo>
                    <a:pt x="1811" y="1989"/>
                    <a:pt x="1692" y="2108"/>
                    <a:pt x="1537" y="2108"/>
                  </a:cubicBezTo>
                  <a:lnTo>
                    <a:pt x="608" y="2108"/>
                  </a:lnTo>
                  <a:cubicBezTo>
                    <a:pt x="465" y="2108"/>
                    <a:pt x="334" y="1989"/>
                    <a:pt x="334" y="1822"/>
                  </a:cubicBezTo>
                  <a:cubicBezTo>
                    <a:pt x="334" y="1668"/>
                    <a:pt x="453" y="1537"/>
                    <a:pt x="608" y="1537"/>
                  </a:cubicBezTo>
                  <a:close/>
                  <a:moveTo>
                    <a:pt x="1549" y="4132"/>
                  </a:moveTo>
                  <a:cubicBezTo>
                    <a:pt x="1692" y="4132"/>
                    <a:pt x="1835" y="4251"/>
                    <a:pt x="1835" y="4406"/>
                  </a:cubicBezTo>
                  <a:cubicBezTo>
                    <a:pt x="1835" y="4573"/>
                    <a:pt x="1715" y="4692"/>
                    <a:pt x="1549" y="4692"/>
                  </a:cubicBezTo>
                  <a:lnTo>
                    <a:pt x="632" y="4692"/>
                  </a:lnTo>
                  <a:cubicBezTo>
                    <a:pt x="465" y="4680"/>
                    <a:pt x="346" y="4561"/>
                    <a:pt x="346" y="4406"/>
                  </a:cubicBezTo>
                  <a:cubicBezTo>
                    <a:pt x="346" y="4263"/>
                    <a:pt x="465" y="4132"/>
                    <a:pt x="632" y="4132"/>
                  </a:cubicBezTo>
                  <a:close/>
                  <a:moveTo>
                    <a:pt x="1549" y="6704"/>
                  </a:moveTo>
                  <a:cubicBezTo>
                    <a:pt x="1715" y="6704"/>
                    <a:pt x="1835" y="6835"/>
                    <a:pt x="1835" y="6990"/>
                  </a:cubicBezTo>
                  <a:cubicBezTo>
                    <a:pt x="1835" y="7132"/>
                    <a:pt x="1715" y="7263"/>
                    <a:pt x="1549" y="7263"/>
                  </a:cubicBezTo>
                  <a:lnTo>
                    <a:pt x="632" y="7263"/>
                  </a:lnTo>
                  <a:cubicBezTo>
                    <a:pt x="477" y="7263"/>
                    <a:pt x="346" y="7144"/>
                    <a:pt x="346" y="6990"/>
                  </a:cubicBezTo>
                  <a:cubicBezTo>
                    <a:pt x="346" y="6823"/>
                    <a:pt x="465" y="6704"/>
                    <a:pt x="632" y="6704"/>
                  </a:cubicBezTo>
                  <a:close/>
                  <a:moveTo>
                    <a:pt x="1608" y="1"/>
                  </a:moveTo>
                  <a:cubicBezTo>
                    <a:pt x="1227" y="1"/>
                    <a:pt x="906" y="310"/>
                    <a:pt x="906" y="703"/>
                  </a:cubicBezTo>
                  <a:lnTo>
                    <a:pt x="906" y="1239"/>
                  </a:lnTo>
                  <a:lnTo>
                    <a:pt x="608" y="1239"/>
                  </a:lnTo>
                  <a:cubicBezTo>
                    <a:pt x="275" y="1239"/>
                    <a:pt x="1" y="1525"/>
                    <a:pt x="1" y="1846"/>
                  </a:cubicBezTo>
                  <a:cubicBezTo>
                    <a:pt x="1" y="2179"/>
                    <a:pt x="287" y="2465"/>
                    <a:pt x="608" y="2465"/>
                  </a:cubicBezTo>
                  <a:lnTo>
                    <a:pt x="906" y="2465"/>
                  </a:lnTo>
                  <a:lnTo>
                    <a:pt x="906" y="3799"/>
                  </a:lnTo>
                  <a:lnTo>
                    <a:pt x="608" y="3799"/>
                  </a:lnTo>
                  <a:cubicBezTo>
                    <a:pt x="275" y="3799"/>
                    <a:pt x="1" y="4084"/>
                    <a:pt x="1" y="4406"/>
                  </a:cubicBezTo>
                  <a:cubicBezTo>
                    <a:pt x="1" y="4739"/>
                    <a:pt x="287" y="5025"/>
                    <a:pt x="608" y="5025"/>
                  </a:cubicBezTo>
                  <a:lnTo>
                    <a:pt x="906" y="5025"/>
                  </a:lnTo>
                  <a:lnTo>
                    <a:pt x="906" y="6359"/>
                  </a:lnTo>
                  <a:lnTo>
                    <a:pt x="632" y="6359"/>
                  </a:lnTo>
                  <a:cubicBezTo>
                    <a:pt x="287" y="6359"/>
                    <a:pt x="13" y="6644"/>
                    <a:pt x="13" y="6966"/>
                  </a:cubicBezTo>
                  <a:cubicBezTo>
                    <a:pt x="13" y="7299"/>
                    <a:pt x="299" y="7585"/>
                    <a:pt x="632" y="7585"/>
                  </a:cubicBezTo>
                  <a:lnTo>
                    <a:pt x="906" y="7585"/>
                  </a:lnTo>
                  <a:lnTo>
                    <a:pt x="906" y="7835"/>
                  </a:lnTo>
                  <a:cubicBezTo>
                    <a:pt x="906" y="7918"/>
                    <a:pt x="977" y="8002"/>
                    <a:pt x="1073" y="8002"/>
                  </a:cubicBezTo>
                  <a:cubicBezTo>
                    <a:pt x="1168" y="8002"/>
                    <a:pt x="1239" y="7918"/>
                    <a:pt x="1239" y="7835"/>
                  </a:cubicBezTo>
                  <a:lnTo>
                    <a:pt x="1239" y="7585"/>
                  </a:lnTo>
                  <a:lnTo>
                    <a:pt x="1537" y="7585"/>
                  </a:lnTo>
                  <a:cubicBezTo>
                    <a:pt x="1882" y="7585"/>
                    <a:pt x="2144" y="7299"/>
                    <a:pt x="2144" y="6966"/>
                  </a:cubicBezTo>
                  <a:cubicBezTo>
                    <a:pt x="2144" y="6644"/>
                    <a:pt x="1858" y="6359"/>
                    <a:pt x="1537" y="6359"/>
                  </a:cubicBezTo>
                  <a:lnTo>
                    <a:pt x="1239" y="6359"/>
                  </a:lnTo>
                  <a:lnTo>
                    <a:pt x="1239" y="5025"/>
                  </a:lnTo>
                  <a:lnTo>
                    <a:pt x="1537" y="5025"/>
                  </a:lnTo>
                  <a:cubicBezTo>
                    <a:pt x="1882" y="5025"/>
                    <a:pt x="2144" y="4739"/>
                    <a:pt x="2144" y="4406"/>
                  </a:cubicBezTo>
                  <a:cubicBezTo>
                    <a:pt x="2144" y="4084"/>
                    <a:pt x="1858" y="3799"/>
                    <a:pt x="1537" y="3799"/>
                  </a:cubicBezTo>
                  <a:lnTo>
                    <a:pt x="1239" y="3799"/>
                  </a:lnTo>
                  <a:lnTo>
                    <a:pt x="1239" y="2465"/>
                  </a:lnTo>
                  <a:lnTo>
                    <a:pt x="1525" y="2465"/>
                  </a:lnTo>
                  <a:cubicBezTo>
                    <a:pt x="1858" y="2465"/>
                    <a:pt x="2132" y="2179"/>
                    <a:pt x="2132" y="1846"/>
                  </a:cubicBezTo>
                  <a:cubicBezTo>
                    <a:pt x="2132" y="1525"/>
                    <a:pt x="1846" y="1239"/>
                    <a:pt x="1525" y="1239"/>
                  </a:cubicBezTo>
                  <a:lnTo>
                    <a:pt x="1239" y="1239"/>
                  </a:lnTo>
                  <a:lnTo>
                    <a:pt x="1239" y="703"/>
                  </a:lnTo>
                  <a:cubicBezTo>
                    <a:pt x="1239" y="489"/>
                    <a:pt x="1406" y="334"/>
                    <a:pt x="1608" y="334"/>
                  </a:cubicBezTo>
                  <a:lnTo>
                    <a:pt x="2335" y="334"/>
                  </a:lnTo>
                  <a:cubicBezTo>
                    <a:pt x="2430" y="334"/>
                    <a:pt x="2501" y="251"/>
                    <a:pt x="2501" y="167"/>
                  </a:cubicBezTo>
                  <a:cubicBezTo>
                    <a:pt x="2501" y="72"/>
                    <a:pt x="2430" y="1"/>
                    <a:pt x="2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5272;p51">
              <a:extLst>
                <a:ext uri="{FF2B5EF4-FFF2-40B4-BE49-F238E27FC236}">
                  <a16:creationId xmlns:a16="http://schemas.microsoft.com/office/drawing/2014/main" id="{B298C5E4-0414-0936-5709-00998936E77B}"/>
                </a:ext>
              </a:extLst>
            </p:cNvPr>
            <p:cNvSpPr/>
            <p:nvPr/>
          </p:nvSpPr>
          <p:spPr>
            <a:xfrm>
              <a:off x="1411688" y="3629546"/>
              <a:ext cx="139118" cy="10662"/>
            </a:xfrm>
            <a:custGeom>
              <a:avLst/>
              <a:gdLst/>
              <a:ahLst/>
              <a:cxnLst/>
              <a:rect l="l" t="t" r="r" b="b"/>
              <a:pathLst>
                <a:path w="4371" h="335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4204" y="334"/>
                  </a:lnTo>
                  <a:cubicBezTo>
                    <a:pt x="4287" y="334"/>
                    <a:pt x="4371" y="251"/>
                    <a:pt x="4371" y="167"/>
                  </a:cubicBezTo>
                  <a:cubicBezTo>
                    <a:pt x="4371" y="72"/>
                    <a:pt x="4287" y="1"/>
                    <a:pt x="4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5273;p51">
              <a:extLst>
                <a:ext uri="{FF2B5EF4-FFF2-40B4-BE49-F238E27FC236}">
                  <a16:creationId xmlns:a16="http://schemas.microsoft.com/office/drawing/2014/main" id="{E252BBAC-DBE6-8BAC-8870-32038C25A3B6}"/>
                </a:ext>
              </a:extLst>
            </p:cNvPr>
            <p:cNvSpPr/>
            <p:nvPr/>
          </p:nvSpPr>
          <p:spPr>
            <a:xfrm>
              <a:off x="1412070" y="3652303"/>
              <a:ext cx="139118" cy="10630"/>
            </a:xfrm>
            <a:custGeom>
              <a:avLst/>
              <a:gdLst/>
              <a:ahLst/>
              <a:cxnLst/>
              <a:rect l="l" t="t" r="r" b="b"/>
              <a:pathLst>
                <a:path w="4371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4204" y="333"/>
                  </a:lnTo>
                  <a:cubicBezTo>
                    <a:pt x="4299" y="333"/>
                    <a:pt x="4370" y="250"/>
                    <a:pt x="4370" y="167"/>
                  </a:cubicBezTo>
                  <a:cubicBezTo>
                    <a:pt x="4370" y="72"/>
                    <a:pt x="4299" y="0"/>
                    <a:pt x="4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5274;p51">
              <a:extLst>
                <a:ext uri="{FF2B5EF4-FFF2-40B4-BE49-F238E27FC236}">
                  <a16:creationId xmlns:a16="http://schemas.microsoft.com/office/drawing/2014/main" id="{B728C995-4D4F-942F-87C1-A6C3869659FE}"/>
                </a:ext>
              </a:extLst>
            </p:cNvPr>
            <p:cNvSpPr/>
            <p:nvPr/>
          </p:nvSpPr>
          <p:spPr>
            <a:xfrm>
              <a:off x="1432153" y="3417352"/>
              <a:ext cx="83802" cy="191379"/>
            </a:xfrm>
            <a:custGeom>
              <a:avLst/>
              <a:gdLst/>
              <a:ahLst/>
              <a:cxnLst/>
              <a:rect l="l" t="t" r="r" b="b"/>
              <a:pathLst>
                <a:path w="2633" h="6013" extrusionOk="0">
                  <a:moveTo>
                    <a:pt x="1763" y="357"/>
                  </a:moveTo>
                  <a:cubicBezTo>
                    <a:pt x="1882" y="357"/>
                    <a:pt x="2037" y="405"/>
                    <a:pt x="2251" y="488"/>
                  </a:cubicBezTo>
                  <a:lnTo>
                    <a:pt x="2263" y="512"/>
                  </a:lnTo>
                  <a:lnTo>
                    <a:pt x="2096" y="1488"/>
                  </a:lnTo>
                  <a:cubicBezTo>
                    <a:pt x="2096" y="1500"/>
                    <a:pt x="2084" y="1500"/>
                    <a:pt x="2084" y="1500"/>
                  </a:cubicBezTo>
                  <a:lnTo>
                    <a:pt x="1596" y="1441"/>
                  </a:lnTo>
                  <a:lnTo>
                    <a:pt x="1561" y="1441"/>
                  </a:lnTo>
                  <a:cubicBezTo>
                    <a:pt x="965" y="1477"/>
                    <a:pt x="751" y="2143"/>
                    <a:pt x="751" y="2691"/>
                  </a:cubicBezTo>
                  <a:lnTo>
                    <a:pt x="751" y="3382"/>
                  </a:lnTo>
                  <a:cubicBezTo>
                    <a:pt x="751" y="3501"/>
                    <a:pt x="763" y="3822"/>
                    <a:pt x="894" y="4120"/>
                  </a:cubicBezTo>
                  <a:cubicBezTo>
                    <a:pt x="1025" y="4441"/>
                    <a:pt x="1263" y="4608"/>
                    <a:pt x="1561" y="4632"/>
                  </a:cubicBezTo>
                  <a:lnTo>
                    <a:pt x="1596" y="4632"/>
                  </a:lnTo>
                  <a:lnTo>
                    <a:pt x="2084" y="4572"/>
                  </a:lnTo>
                  <a:cubicBezTo>
                    <a:pt x="2096" y="4572"/>
                    <a:pt x="2096" y="4572"/>
                    <a:pt x="2096" y="4584"/>
                  </a:cubicBezTo>
                  <a:lnTo>
                    <a:pt x="2263" y="5572"/>
                  </a:lnTo>
                  <a:cubicBezTo>
                    <a:pt x="2263" y="5572"/>
                    <a:pt x="2263" y="5584"/>
                    <a:pt x="2251" y="5584"/>
                  </a:cubicBezTo>
                  <a:cubicBezTo>
                    <a:pt x="2037" y="5668"/>
                    <a:pt x="1882" y="5715"/>
                    <a:pt x="1763" y="5715"/>
                  </a:cubicBezTo>
                  <a:cubicBezTo>
                    <a:pt x="1608" y="5715"/>
                    <a:pt x="1251" y="5632"/>
                    <a:pt x="941" y="5298"/>
                  </a:cubicBezTo>
                  <a:cubicBezTo>
                    <a:pt x="537" y="4882"/>
                    <a:pt x="334" y="4227"/>
                    <a:pt x="334" y="3393"/>
                  </a:cubicBezTo>
                  <a:lnTo>
                    <a:pt x="334" y="2679"/>
                  </a:lnTo>
                  <a:cubicBezTo>
                    <a:pt x="334" y="1846"/>
                    <a:pt x="537" y="1191"/>
                    <a:pt x="941" y="774"/>
                  </a:cubicBezTo>
                  <a:cubicBezTo>
                    <a:pt x="1263" y="453"/>
                    <a:pt x="1620" y="357"/>
                    <a:pt x="1763" y="357"/>
                  </a:cubicBezTo>
                  <a:close/>
                  <a:moveTo>
                    <a:pt x="1775" y="0"/>
                  </a:moveTo>
                  <a:cubicBezTo>
                    <a:pt x="1525" y="0"/>
                    <a:pt x="1084" y="131"/>
                    <a:pt x="715" y="500"/>
                  </a:cubicBezTo>
                  <a:cubicBezTo>
                    <a:pt x="239" y="988"/>
                    <a:pt x="1" y="1715"/>
                    <a:pt x="1" y="2643"/>
                  </a:cubicBezTo>
                  <a:lnTo>
                    <a:pt x="1" y="3358"/>
                  </a:lnTo>
                  <a:cubicBezTo>
                    <a:pt x="1" y="4298"/>
                    <a:pt x="239" y="5013"/>
                    <a:pt x="715" y="5501"/>
                  </a:cubicBezTo>
                  <a:cubicBezTo>
                    <a:pt x="1084" y="5882"/>
                    <a:pt x="1525" y="6013"/>
                    <a:pt x="1775" y="6013"/>
                  </a:cubicBezTo>
                  <a:cubicBezTo>
                    <a:pt x="1965" y="6013"/>
                    <a:pt x="2215" y="5918"/>
                    <a:pt x="2394" y="5858"/>
                  </a:cubicBezTo>
                  <a:cubicBezTo>
                    <a:pt x="2549" y="5799"/>
                    <a:pt x="2632" y="5644"/>
                    <a:pt x="2608" y="5477"/>
                  </a:cubicBezTo>
                  <a:lnTo>
                    <a:pt x="2442" y="4489"/>
                  </a:lnTo>
                  <a:cubicBezTo>
                    <a:pt x="2419" y="4307"/>
                    <a:pt x="2255" y="4190"/>
                    <a:pt x="2075" y="4190"/>
                  </a:cubicBezTo>
                  <a:cubicBezTo>
                    <a:pt x="2066" y="4190"/>
                    <a:pt x="2058" y="4191"/>
                    <a:pt x="2049" y="4191"/>
                  </a:cubicBezTo>
                  <a:lnTo>
                    <a:pt x="1573" y="4251"/>
                  </a:lnTo>
                  <a:cubicBezTo>
                    <a:pt x="1108" y="4215"/>
                    <a:pt x="1108" y="3382"/>
                    <a:pt x="1108" y="3334"/>
                  </a:cubicBezTo>
                  <a:lnTo>
                    <a:pt x="1108" y="2643"/>
                  </a:lnTo>
                  <a:cubicBezTo>
                    <a:pt x="1108" y="2643"/>
                    <a:pt x="1108" y="2644"/>
                    <a:pt x="1108" y="2644"/>
                  </a:cubicBezTo>
                  <a:cubicBezTo>
                    <a:pt x="1084" y="2644"/>
                    <a:pt x="1088" y="1798"/>
                    <a:pt x="1561" y="1762"/>
                  </a:cubicBezTo>
                  <a:lnTo>
                    <a:pt x="2037" y="1822"/>
                  </a:lnTo>
                  <a:cubicBezTo>
                    <a:pt x="2053" y="1824"/>
                    <a:pt x="2068" y="1825"/>
                    <a:pt x="2084" y="1825"/>
                  </a:cubicBezTo>
                  <a:cubicBezTo>
                    <a:pt x="2263" y="1825"/>
                    <a:pt x="2397" y="1700"/>
                    <a:pt x="2430" y="1524"/>
                  </a:cubicBezTo>
                  <a:lnTo>
                    <a:pt x="2596" y="536"/>
                  </a:lnTo>
                  <a:cubicBezTo>
                    <a:pt x="2620" y="369"/>
                    <a:pt x="2537" y="203"/>
                    <a:pt x="2382" y="143"/>
                  </a:cubicBezTo>
                  <a:cubicBezTo>
                    <a:pt x="2215" y="72"/>
                    <a:pt x="196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5172;p51">
            <a:extLst>
              <a:ext uri="{FF2B5EF4-FFF2-40B4-BE49-F238E27FC236}">
                <a16:creationId xmlns:a16="http://schemas.microsoft.com/office/drawing/2014/main" id="{71955F09-0922-8873-BA38-37BDC398D4A1}"/>
              </a:ext>
            </a:extLst>
          </p:cNvPr>
          <p:cNvGrpSpPr/>
          <p:nvPr/>
        </p:nvGrpSpPr>
        <p:grpSpPr>
          <a:xfrm>
            <a:off x="9644040" y="4629885"/>
            <a:ext cx="720000" cy="720000"/>
            <a:chOff x="4876780" y="2418064"/>
            <a:chExt cx="407774" cy="356627"/>
          </a:xfrm>
          <a:solidFill>
            <a:srgbClr val="009999"/>
          </a:solidFill>
        </p:grpSpPr>
        <p:sp>
          <p:nvSpPr>
            <p:cNvPr id="404" name="Google Shape;5173;p51">
              <a:extLst>
                <a:ext uri="{FF2B5EF4-FFF2-40B4-BE49-F238E27FC236}">
                  <a16:creationId xmlns:a16="http://schemas.microsoft.com/office/drawing/2014/main" id="{F34EF98F-BDB3-745F-0C1D-1248F520BDA3}"/>
                </a:ext>
              </a:extLst>
            </p:cNvPr>
            <p:cNvSpPr/>
            <p:nvPr/>
          </p:nvSpPr>
          <p:spPr>
            <a:xfrm>
              <a:off x="4876780" y="2455589"/>
              <a:ext cx="407774" cy="319103"/>
            </a:xfrm>
            <a:custGeom>
              <a:avLst/>
              <a:gdLst/>
              <a:ahLst/>
              <a:cxnLst/>
              <a:rect l="l" t="t" r="r" b="b"/>
              <a:pathLst>
                <a:path w="12812" h="10026" extrusionOk="0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5174;p51">
              <a:extLst>
                <a:ext uri="{FF2B5EF4-FFF2-40B4-BE49-F238E27FC236}">
                  <a16:creationId xmlns:a16="http://schemas.microsoft.com/office/drawing/2014/main" id="{A9B339DB-F101-E0E4-4326-39A769B545A0}"/>
                </a:ext>
              </a:extLst>
            </p:cNvPr>
            <p:cNvSpPr/>
            <p:nvPr/>
          </p:nvSpPr>
          <p:spPr>
            <a:xfrm>
              <a:off x="5017012" y="2666287"/>
              <a:ext cx="25016" cy="12158"/>
            </a:xfrm>
            <a:custGeom>
              <a:avLst/>
              <a:gdLst/>
              <a:ahLst/>
              <a:cxnLst/>
              <a:rect l="l" t="t" r="r" b="b"/>
              <a:pathLst>
                <a:path w="786" h="382" extrusionOk="0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5175;p51">
              <a:extLst>
                <a:ext uri="{FF2B5EF4-FFF2-40B4-BE49-F238E27FC236}">
                  <a16:creationId xmlns:a16="http://schemas.microsoft.com/office/drawing/2014/main" id="{6E090C3D-F47E-393D-E3FB-480857320473}"/>
                </a:ext>
              </a:extLst>
            </p:cNvPr>
            <p:cNvSpPr/>
            <p:nvPr/>
          </p:nvSpPr>
          <p:spPr>
            <a:xfrm>
              <a:off x="5068159" y="2418064"/>
              <a:ext cx="203155" cy="198222"/>
            </a:xfrm>
            <a:custGeom>
              <a:avLst/>
              <a:gdLst/>
              <a:ahLst/>
              <a:cxnLst/>
              <a:rect l="l" t="t" r="r" b="b"/>
              <a:pathLst>
                <a:path w="6383" h="6228" extrusionOk="0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5176;p51">
              <a:extLst>
                <a:ext uri="{FF2B5EF4-FFF2-40B4-BE49-F238E27FC236}">
                  <a16:creationId xmlns:a16="http://schemas.microsoft.com/office/drawing/2014/main" id="{77108C76-394A-2224-4A0F-91731582D9AF}"/>
                </a:ext>
              </a:extLst>
            </p:cNvPr>
            <p:cNvSpPr/>
            <p:nvPr/>
          </p:nvSpPr>
          <p:spPr>
            <a:xfrm>
              <a:off x="5106415" y="2456353"/>
              <a:ext cx="31509" cy="12158"/>
            </a:xfrm>
            <a:custGeom>
              <a:avLst/>
              <a:gdLst/>
              <a:ahLst/>
              <a:cxnLst/>
              <a:rect l="l" t="t" r="r" b="b"/>
              <a:pathLst>
                <a:path w="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5177;p51">
              <a:extLst>
                <a:ext uri="{FF2B5EF4-FFF2-40B4-BE49-F238E27FC236}">
                  <a16:creationId xmlns:a16="http://schemas.microsoft.com/office/drawing/2014/main" id="{31E0CE34-0E29-955A-B42B-11C9C1D4EF25}"/>
                </a:ext>
              </a:extLst>
            </p:cNvPr>
            <p:cNvSpPr/>
            <p:nvPr/>
          </p:nvSpPr>
          <p:spPr>
            <a:xfrm>
              <a:off x="5151133" y="2456353"/>
              <a:ext cx="82274" cy="12158"/>
            </a:xfrm>
            <a:custGeom>
              <a:avLst/>
              <a:gdLst/>
              <a:ahLst/>
              <a:cxnLst/>
              <a:rect l="l" t="t" r="r" b="b"/>
              <a:pathLst>
                <a:path w="2585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5178;p51">
              <a:extLst>
                <a:ext uri="{FF2B5EF4-FFF2-40B4-BE49-F238E27FC236}">
                  <a16:creationId xmlns:a16="http://schemas.microsoft.com/office/drawing/2014/main" id="{316E30D7-9D8E-AEE6-074E-B05D38009931}"/>
                </a:ext>
              </a:extLst>
            </p:cNvPr>
            <p:cNvSpPr/>
            <p:nvPr/>
          </p:nvSpPr>
          <p:spPr>
            <a:xfrm>
              <a:off x="5106415" y="2488180"/>
              <a:ext cx="126992" cy="12158"/>
            </a:xfrm>
            <a:custGeom>
              <a:avLst/>
              <a:gdLst/>
              <a:ahLst/>
              <a:cxnLst/>
              <a:rect l="l" t="t" r="r" b="b"/>
              <a:pathLst>
                <a:path w="3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5179;p51">
              <a:extLst>
                <a:ext uri="{FF2B5EF4-FFF2-40B4-BE49-F238E27FC236}">
                  <a16:creationId xmlns:a16="http://schemas.microsoft.com/office/drawing/2014/main" id="{886DDC8C-AE3A-4A01-999B-92439FB4508A}"/>
                </a:ext>
              </a:extLst>
            </p:cNvPr>
            <p:cNvSpPr/>
            <p:nvPr/>
          </p:nvSpPr>
          <p:spPr>
            <a:xfrm>
              <a:off x="5106415" y="2519626"/>
              <a:ext cx="82656" cy="12540"/>
            </a:xfrm>
            <a:custGeom>
              <a:avLst/>
              <a:gdLst/>
              <a:ahLst/>
              <a:cxnLst/>
              <a:rect l="l" t="t" r="r" b="b"/>
              <a:pathLst>
                <a:path w="2597" h="394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5180;p51">
              <a:extLst>
                <a:ext uri="{FF2B5EF4-FFF2-40B4-BE49-F238E27FC236}">
                  <a16:creationId xmlns:a16="http://schemas.microsoft.com/office/drawing/2014/main" id="{123C9DD9-677E-E85C-8434-83F4A97DCFD9}"/>
                </a:ext>
              </a:extLst>
            </p:cNvPr>
            <p:cNvSpPr/>
            <p:nvPr/>
          </p:nvSpPr>
          <p:spPr>
            <a:xfrm>
              <a:off x="5202312" y="2519626"/>
              <a:ext cx="31095" cy="12540"/>
            </a:xfrm>
            <a:custGeom>
              <a:avLst/>
              <a:gdLst/>
              <a:ahLst/>
              <a:cxnLst/>
              <a:rect l="l" t="t" r="r" b="b"/>
              <a:pathLst>
                <a:path w="977" h="394" extrusionOk="0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422;p50">
            <a:extLst>
              <a:ext uri="{FF2B5EF4-FFF2-40B4-BE49-F238E27FC236}">
                <a16:creationId xmlns:a16="http://schemas.microsoft.com/office/drawing/2014/main" id="{A7C797BC-0D0E-E3A6-138B-7E872B040E88}"/>
              </a:ext>
            </a:extLst>
          </p:cNvPr>
          <p:cNvGrpSpPr/>
          <p:nvPr/>
        </p:nvGrpSpPr>
        <p:grpSpPr>
          <a:xfrm>
            <a:off x="9706278" y="6746344"/>
            <a:ext cx="720000" cy="720000"/>
            <a:chOff x="7184363" y="3809604"/>
            <a:chExt cx="202184" cy="352762"/>
          </a:xfrm>
          <a:solidFill>
            <a:srgbClr val="009999"/>
          </a:solidFill>
        </p:grpSpPr>
        <p:sp>
          <p:nvSpPr>
            <p:cNvPr id="414" name="Google Shape;4423;p50">
              <a:extLst>
                <a:ext uri="{FF2B5EF4-FFF2-40B4-BE49-F238E27FC236}">
                  <a16:creationId xmlns:a16="http://schemas.microsoft.com/office/drawing/2014/main" id="{C91F9744-AE04-D63C-918B-2C0947B63C96}"/>
                </a:ext>
              </a:extLst>
            </p:cNvPr>
            <p:cNvSpPr/>
            <p:nvPr/>
          </p:nvSpPr>
          <p:spPr>
            <a:xfrm>
              <a:off x="7273111" y="3823716"/>
              <a:ext cx="23541" cy="23573"/>
            </a:xfrm>
            <a:custGeom>
              <a:avLst/>
              <a:gdLst/>
              <a:ahLst/>
              <a:cxnLst/>
              <a:rect l="l" t="t" r="r" b="b"/>
              <a:pathLst>
                <a:path w="739" h="740" extrusionOk="0">
                  <a:moveTo>
                    <a:pt x="370" y="1"/>
                  </a:moveTo>
                  <a:cubicBezTo>
                    <a:pt x="287" y="1"/>
                    <a:pt x="203" y="72"/>
                    <a:pt x="203" y="168"/>
                  </a:cubicBezTo>
                  <a:lnTo>
                    <a:pt x="203" y="203"/>
                  </a:lnTo>
                  <a:lnTo>
                    <a:pt x="168" y="203"/>
                  </a:lnTo>
                  <a:cubicBezTo>
                    <a:pt x="72" y="203"/>
                    <a:pt x="1" y="287"/>
                    <a:pt x="1" y="370"/>
                  </a:cubicBezTo>
                  <a:cubicBezTo>
                    <a:pt x="1" y="465"/>
                    <a:pt x="72" y="537"/>
                    <a:pt x="168" y="537"/>
                  </a:cubicBezTo>
                  <a:lnTo>
                    <a:pt x="203" y="537"/>
                  </a:lnTo>
                  <a:lnTo>
                    <a:pt x="203" y="584"/>
                  </a:lnTo>
                  <a:cubicBezTo>
                    <a:pt x="203" y="668"/>
                    <a:pt x="287" y="739"/>
                    <a:pt x="370" y="739"/>
                  </a:cubicBezTo>
                  <a:cubicBezTo>
                    <a:pt x="453" y="739"/>
                    <a:pt x="537" y="668"/>
                    <a:pt x="537" y="584"/>
                  </a:cubicBezTo>
                  <a:lnTo>
                    <a:pt x="537" y="537"/>
                  </a:lnTo>
                  <a:lnTo>
                    <a:pt x="572" y="537"/>
                  </a:lnTo>
                  <a:cubicBezTo>
                    <a:pt x="668" y="537"/>
                    <a:pt x="739" y="465"/>
                    <a:pt x="739" y="370"/>
                  </a:cubicBezTo>
                  <a:cubicBezTo>
                    <a:pt x="739" y="287"/>
                    <a:pt x="668" y="203"/>
                    <a:pt x="572" y="203"/>
                  </a:cubicBezTo>
                  <a:lnTo>
                    <a:pt x="537" y="203"/>
                  </a:lnTo>
                  <a:lnTo>
                    <a:pt x="537" y="168"/>
                  </a:lnTo>
                  <a:cubicBezTo>
                    <a:pt x="537" y="72"/>
                    <a:pt x="453" y="1"/>
                    <a:pt x="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424;p50">
              <a:extLst>
                <a:ext uri="{FF2B5EF4-FFF2-40B4-BE49-F238E27FC236}">
                  <a16:creationId xmlns:a16="http://schemas.microsoft.com/office/drawing/2014/main" id="{BE0740B4-FC93-5A89-CF0C-D6386AD437B1}"/>
                </a:ext>
              </a:extLst>
            </p:cNvPr>
            <p:cNvSpPr/>
            <p:nvPr/>
          </p:nvSpPr>
          <p:spPr>
            <a:xfrm>
              <a:off x="7184363" y="3809604"/>
              <a:ext cx="202184" cy="352762"/>
            </a:xfrm>
            <a:custGeom>
              <a:avLst/>
              <a:gdLst/>
              <a:ahLst/>
              <a:cxnLst/>
              <a:rect l="l" t="t" r="r" b="b"/>
              <a:pathLst>
                <a:path w="6347" h="11074" extrusionOk="0">
                  <a:moveTo>
                    <a:pt x="3159" y="310"/>
                  </a:moveTo>
                  <a:cubicBezTo>
                    <a:pt x="3623" y="310"/>
                    <a:pt x="4091" y="390"/>
                    <a:pt x="4561" y="551"/>
                  </a:cubicBezTo>
                  <a:lnTo>
                    <a:pt x="4347" y="1087"/>
                  </a:lnTo>
                  <a:lnTo>
                    <a:pt x="4168" y="1563"/>
                  </a:lnTo>
                  <a:cubicBezTo>
                    <a:pt x="3841" y="1450"/>
                    <a:pt x="3510" y="1393"/>
                    <a:pt x="3175" y="1393"/>
                  </a:cubicBezTo>
                  <a:cubicBezTo>
                    <a:pt x="2840" y="1393"/>
                    <a:pt x="2501" y="1450"/>
                    <a:pt x="2156" y="1563"/>
                  </a:cubicBezTo>
                  <a:lnTo>
                    <a:pt x="1775" y="551"/>
                  </a:lnTo>
                  <a:cubicBezTo>
                    <a:pt x="2233" y="390"/>
                    <a:pt x="2695" y="310"/>
                    <a:pt x="3159" y="310"/>
                  </a:cubicBezTo>
                  <a:close/>
                  <a:moveTo>
                    <a:pt x="4549" y="1408"/>
                  </a:moveTo>
                  <a:cubicBezTo>
                    <a:pt x="5025" y="1754"/>
                    <a:pt x="5299" y="2301"/>
                    <a:pt x="5299" y="2885"/>
                  </a:cubicBezTo>
                  <a:cubicBezTo>
                    <a:pt x="5299" y="3289"/>
                    <a:pt x="5287" y="4075"/>
                    <a:pt x="5240" y="4421"/>
                  </a:cubicBezTo>
                  <a:cubicBezTo>
                    <a:pt x="5192" y="4849"/>
                    <a:pt x="4835" y="5171"/>
                    <a:pt x="4406" y="5171"/>
                  </a:cubicBezTo>
                  <a:lnTo>
                    <a:pt x="4001" y="5171"/>
                  </a:lnTo>
                  <a:cubicBezTo>
                    <a:pt x="4430" y="4897"/>
                    <a:pt x="4716" y="4397"/>
                    <a:pt x="4716" y="3849"/>
                  </a:cubicBezTo>
                  <a:lnTo>
                    <a:pt x="4716" y="2611"/>
                  </a:lnTo>
                  <a:cubicBezTo>
                    <a:pt x="4716" y="2599"/>
                    <a:pt x="4692" y="2551"/>
                    <a:pt x="4692" y="2527"/>
                  </a:cubicBezTo>
                  <a:lnTo>
                    <a:pt x="4632" y="2468"/>
                  </a:lnTo>
                  <a:cubicBezTo>
                    <a:pt x="4168" y="2277"/>
                    <a:pt x="3799" y="1896"/>
                    <a:pt x="3799" y="1885"/>
                  </a:cubicBezTo>
                  <a:cubicBezTo>
                    <a:pt x="3767" y="1853"/>
                    <a:pt x="3726" y="1838"/>
                    <a:pt x="3685" y="1838"/>
                  </a:cubicBezTo>
                  <a:cubicBezTo>
                    <a:pt x="3649" y="1838"/>
                    <a:pt x="3613" y="1850"/>
                    <a:pt x="3585" y="1873"/>
                  </a:cubicBezTo>
                  <a:cubicBezTo>
                    <a:pt x="3585" y="1873"/>
                    <a:pt x="2823" y="2432"/>
                    <a:pt x="1727" y="2456"/>
                  </a:cubicBezTo>
                  <a:cubicBezTo>
                    <a:pt x="1715" y="2456"/>
                    <a:pt x="1680" y="2468"/>
                    <a:pt x="1668" y="2480"/>
                  </a:cubicBezTo>
                  <a:cubicBezTo>
                    <a:pt x="1656" y="2492"/>
                    <a:pt x="1620" y="2492"/>
                    <a:pt x="1608" y="2516"/>
                  </a:cubicBezTo>
                  <a:cubicBezTo>
                    <a:pt x="1596" y="2527"/>
                    <a:pt x="1596" y="2551"/>
                    <a:pt x="1572" y="2575"/>
                  </a:cubicBezTo>
                  <a:cubicBezTo>
                    <a:pt x="1560" y="2587"/>
                    <a:pt x="1549" y="2599"/>
                    <a:pt x="1549" y="2635"/>
                  </a:cubicBezTo>
                  <a:lnTo>
                    <a:pt x="1549" y="3087"/>
                  </a:lnTo>
                  <a:cubicBezTo>
                    <a:pt x="1549" y="3182"/>
                    <a:pt x="1620" y="3254"/>
                    <a:pt x="1715" y="3254"/>
                  </a:cubicBezTo>
                  <a:cubicBezTo>
                    <a:pt x="1799" y="3254"/>
                    <a:pt x="1870" y="3182"/>
                    <a:pt x="1870" y="3087"/>
                  </a:cubicBezTo>
                  <a:lnTo>
                    <a:pt x="1870" y="2778"/>
                  </a:lnTo>
                  <a:cubicBezTo>
                    <a:pt x="2751" y="2730"/>
                    <a:pt x="3406" y="2397"/>
                    <a:pt x="3644" y="2230"/>
                  </a:cubicBezTo>
                  <a:cubicBezTo>
                    <a:pt x="3775" y="2349"/>
                    <a:pt x="4061" y="2575"/>
                    <a:pt x="4394" y="2730"/>
                  </a:cubicBezTo>
                  <a:lnTo>
                    <a:pt x="4394" y="3861"/>
                  </a:lnTo>
                  <a:cubicBezTo>
                    <a:pt x="4394" y="4563"/>
                    <a:pt x="3823" y="5135"/>
                    <a:pt x="3120" y="5135"/>
                  </a:cubicBezTo>
                  <a:cubicBezTo>
                    <a:pt x="2430" y="5135"/>
                    <a:pt x="1858" y="4563"/>
                    <a:pt x="1858" y="3861"/>
                  </a:cubicBezTo>
                  <a:cubicBezTo>
                    <a:pt x="1858" y="3778"/>
                    <a:pt x="1787" y="3706"/>
                    <a:pt x="1691" y="3706"/>
                  </a:cubicBezTo>
                  <a:cubicBezTo>
                    <a:pt x="1608" y="3706"/>
                    <a:pt x="1537" y="3778"/>
                    <a:pt x="1537" y="3861"/>
                  </a:cubicBezTo>
                  <a:cubicBezTo>
                    <a:pt x="1537" y="4421"/>
                    <a:pt x="1811" y="4909"/>
                    <a:pt x="2251" y="5194"/>
                  </a:cubicBezTo>
                  <a:lnTo>
                    <a:pt x="1846" y="5194"/>
                  </a:lnTo>
                  <a:cubicBezTo>
                    <a:pt x="1441" y="5171"/>
                    <a:pt x="1084" y="4849"/>
                    <a:pt x="1049" y="4421"/>
                  </a:cubicBezTo>
                  <a:cubicBezTo>
                    <a:pt x="1013" y="4063"/>
                    <a:pt x="989" y="3289"/>
                    <a:pt x="989" y="2885"/>
                  </a:cubicBezTo>
                  <a:cubicBezTo>
                    <a:pt x="989" y="2289"/>
                    <a:pt x="1263" y="1754"/>
                    <a:pt x="1727" y="1408"/>
                  </a:cubicBezTo>
                  <a:cubicBezTo>
                    <a:pt x="1906" y="1825"/>
                    <a:pt x="1858" y="1885"/>
                    <a:pt x="2001" y="1932"/>
                  </a:cubicBezTo>
                  <a:cubicBezTo>
                    <a:pt x="2013" y="1932"/>
                    <a:pt x="2025" y="1944"/>
                    <a:pt x="2037" y="1944"/>
                  </a:cubicBezTo>
                  <a:cubicBezTo>
                    <a:pt x="2049" y="1944"/>
                    <a:pt x="2084" y="1944"/>
                    <a:pt x="2096" y="1932"/>
                  </a:cubicBezTo>
                  <a:cubicBezTo>
                    <a:pt x="2453" y="1795"/>
                    <a:pt x="2802" y="1727"/>
                    <a:pt x="3147" y="1727"/>
                  </a:cubicBezTo>
                  <a:cubicBezTo>
                    <a:pt x="3492" y="1727"/>
                    <a:pt x="3835" y="1795"/>
                    <a:pt x="4180" y="1932"/>
                  </a:cubicBezTo>
                  <a:cubicBezTo>
                    <a:pt x="4204" y="1938"/>
                    <a:pt x="4227" y="1941"/>
                    <a:pt x="4248" y="1941"/>
                  </a:cubicBezTo>
                  <a:cubicBezTo>
                    <a:pt x="4269" y="1941"/>
                    <a:pt x="4287" y="1938"/>
                    <a:pt x="4299" y="1932"/>
                  </a:cubicBezTo>
                  <a:cubicBezTo>
                    <a:pt x="4347" y="1920"/>
                    <a:pt x="4382" y="1885"/>
                    <a:pt x="4394" y="1837"/>
                  </a:cubicBezTo>
                  <a:lnTo>
                    <a:pt x="4549" y="1408"/>
                  </a:lnTo>
                  <a:close/>
                  <a:moveTo>
                    <a:pt x="3573" y="5445"/>
                  </a:moveTo>
                  <a:lnTo>
                    <a:pt x="3573" y="6028"/>
                  </a:lnTo>
                  <a:cubicBezTo>
                    <a:pt x="3573" y="6111"/>
                    <a:pt x="3644" y="6183"/>
                    <a:pt x="3739" y="6183"/>
                  </a:cubicBezTo>
                  <a:lnTo>
                    <a:pt x="3954" y="6183"/>
                  </a:lnTo>
                  <a:lnTo>
                    <a:pt x="3156" y="7576"/>
                  </a:lnTo>
                  <a:lnTo>
                    <a:pt x="2346" y="6183"/>
                  </a:lnTo>
                  <a:lnTo>
                    <a:pt x="2573" y="6183"/>
                  </a:lnTo>
                  <a:cubicBezTo>
                    <a:pt x="2668" y="6183"/>
                    <a:pt x="2739" y="6111"/>
                    <a:pt x="2739" y="6028"/>
                  </a:cubicBezTo>
                  <a:lnTo>
                    <a:pt x="2739" y="5445"/>
                  </a:lnTo>
                  <a:cubicBezTo>
                    <a:pt x="2876" y="5480"/>
                    <a:pt x="3019" y="5498"/>
                    <a:pt x="3160" y="5498"/>
                  </a:cubicBezTo>
                  <a:cubicBezTo>
                    <a:pt x="3302" y="5498"/>
                    <a:pt x="3442" y="5480"/>
                    <a:pt x="3573" y="5445"/>
                  </a:cubicBezTo>
                  <a:close/>
                  <a:moveTo>
                    <a:pt x="3180" y="0"/>
                  </a:moveTo>
                  <a:cubicBezTo>
                    <a:pt x="2626" y="0"/>
                    <a:pt x="2072" y="105"/>
                    <a:pt x="1525" y="313"/>
                  </a:cubicBezTo>
                  <a:cubicBezTo>
                    <a:pt x="1477" y="325"/>
                    <a:pt x="1441" y="349"/>
                    <a:pt x="1430" y="396"/>
                  </a:cubicBezTo>
                  <a:cubicBezTo>
                    <a:pt x="1418" y="444"/>
                    <a:pt x="1418" y="492"/>
                    <a:pt x="1430" y="515"/>
                  </a:cubicBezTo>
                  <a:lnTo>
                    <a:pt x="1656" y="1099"/>
                  </a:lnTo>
                  <a:cubicBezTo>
                    <a:pt x="1060" y="1504"/>
                    <a:pt x="703" y="2158"/>
                    <a:pt x="703" y="2861"/>
                  </a:cubicBezTo>
                  <a:cubicBezTo>
                    <a:pt x="703" y="3218"/>
                    <a:pt x="715" y="4051"/>
                    <a:pt x="763" y="4444"/>
                  </a:cubicBezTo>
                  <a:cubicBezTo>
                    <a:pt x="822" y="5040"/>
                    <a:pt x="1322" y="5504"/>
                    <a:pt x="1918" y="5504"/>
                  </a:cubicBezTo>
                  <a:lnTo>
                    <a:pt x="2453" y="5504"/>
                  </a:lnTo>
                  <a:lnTo>
                    <a:pt x="2453" y="5861"/>
                  </a:lnTo>
                  <a:cubicBezTo>
                    <a:pt x="1549" y="5873"/>
                    <a:pt x="775" y="6480"/>
                    <a:pt x="572" y="7361"/>
                  </a:cubicBezTo>
                  <a:lnTo>
                    <a:pt x="108" y="9255"/>
                  </a:lnTo>
                  <a:cubicBezTo>
                    <a:pt x="1" y="9671"/>
                    <a:pt x="191" y="10100"/>
                    <a:pt x="572" y="10314"/>
                  </a:cubicBezTo>
                  <a:cubicBezTo>
                    <a:pt x="1441" y="10820"/>
                    <a:pt x="2320" y="11073"/>
                    <a:pt x="3199" y="11073"/>
                  </a:cubicBezTo>
                  <a:cubicBezTo>
                    <a:pt x="4079" y="11073"/>
                    <a:pt x="4960" y="10820"/>
                    <a:pt x="5835" y="10314"/>
                  </a:cubicBezTo>
                  <a:cubicBezTo>
                    <a:pt x="6168" y="10100"/>
                    <a:pt x="6347" y="9659"/>
                    <a:pt x="6240" y="9255"/>
                  </a:cubicBezTo>
                  <a:lnTo>
                    <a:pt x="6061" y="8504"/>
                  </a:lnTo>
                  <a:cubicBezTo>
                    <a:pt x="6050" y="8430"/>
                    <a:pt x="5972" y="8384"/>
                    <a:pt x="5896" y="8384"/>
                  </a:cubicBezTo>
                  <a:cubicBezTo>
                    <a:pt x="5888" y="8384"/>
                    <a:pt x="5879" y="8384"/>
                    <a:pt x="5871" y="8385"/>
                  </a:cubicBezTo>
                  <a:cubicBezTo>
                    <a:pt x="5775" y="8409"/>
                    <a:pt x="5728" y="8493"/>
                    <a:pt x="5751" y="8588"/>
                  </a:cubicBezTo>
                  <a:lnTo>
                    <a:pt x="5930" y="9326"/>
                  </a:lnTo>
                  <a:cubicBezTo>
                    <a:pt x="5990" y="9600"/>
                    <a:pt x="5871" y="9897"/>
                    <a:pt x="5632" y="10028"/>
                  </a:cubicBezTo>
                  <a:cubicBezTo>
                    <a:pt x="4799" y="10505"/>
                    <a:pt x="3980" y="10743"/>
                    <a:pt x="3162" y="10743"/>
                  </a:cubicBezTo>
                  <a:cubicBezTo>
                    <a:pt x="2343" y="10743"/>
                    <a:pt x="1525" y="10505"/>
                    <a:pt x="691" y="10028"/>
                  </a:cubicBezTo>
                  <a:cubicBezTo>
                    <a:pt x="453" y="9897"/>
                    <a:pt x="310" y="9600"/>
                    <a:pt x="394" y="9326"/>
                  </a:cubicBezTo>
                  <a:lnTo>
                    <a:pt x="846" y="7433"/>
                  </a:lnTo>
                  <a:cubicBezTo>
                    <a:pt x="1001" y="6838"/>
                    <a:pt x="1441" y="6397"/>
                    <a:pt x="2025" y="6242"/>
                  </a:cubicBezTo>
                  <a:lnTo>
                    <a:pt x="3025" y="7992"/>
                  </a:lnTo>
                  <a:cubicBezTo>
                    <a:pt x="3055" y="8040"/>
                    <a:pt x="3111" y="8064"/>
                    <a:pt x="3168" y="8064"/>
                  </a:cubicBezTo>
                  <a:cubicBezTo>
                    <a:pt x="3224" y="8064"/>
                    <a:pt x="3281" y="8040"/>
                    <a:pt x="3311" y="7992"/>
                  </a:cubicBezTo>
                  <a:lnTo>
                    <a:pt x="4299" y="6242"/>
                  </a:lnTo>
                  <a:cubicBezTo>
                    <a:pt x="4870" y="6397"/>
                    <a:pt x="5335" y="6838"/>
                    <a:pt x="5478" y="7433"/>
                  </a:cubicBezTo>
                  <a:lnTo>
                    <a:pt x="5573" y="7826"/>
                  </a:lnTo>
                  <a:cubicBezTo>
                    <a:pt x="5584" y="7901"/>
                    <a:pt x="5652" y="7947"/>
                    <a:pt x="5735" y="7947"/>
                  </a:cubicBezTo>
                  <a:cubicBezTo>
                    <a:pt x="5744" y="7947"/>
                    <a:pt x="5754" y="7946"/>
                    <a:pt x="5763" y="7945"/>
                  </a:cubicBezTo>
                  <a:cubicBezTo>
                    <a:pt x="5847" y="7921"/>
                    <a:pt x="5894" y="7838"/>
                    <a:pt x="5882" y="7754"/>
                  </a:cubicBezTo>
                  <a:lnTo>
                    <a:pt x="5787" y="7361"/>
                  </a:lnTo>
                  <a:cubicBezTo>
                    <a:pt x="5585" y="6480"/>
                    <a:pt x="4811" y="5873"/>
                    <a:pt x="3906" y="5861"/>
                  </a:cubicBezTo>
                  <a:lnTo>
                    <a:pt x="3906" y="5504"/>
                  </a:lnTo>
                  <a:lnTo>
                    <a:pt x="4442" y="5504"/>
                  </a:lnTo>
                  <a:cubicBezTo>
                    <a:pt x="5037" y="5504"/>
                    <a:pt x="5537" y="5052"/>
                    <a:pt x="5597" y="4444"/>
                  </a:cubicBezTo>
                  <a:cubicBezTo>
                    <a:pt x="5644" y="4051"/>
                    <a:pt x="5656" y="3218"/>
                    <a:pt x="5656" y="2861"/>
                  </a:cubicBezTo>
                  <a:cubicBezTo>
                    <a:pt x="5656" y="2135"/>
                    <a:pt x="5287" y="1492"/>
                    <a:pt x="4704" y="1099"/>
                  </a:cubicBezTo>
                  <a:lnTo>
                    <a:pt x="4930" y="515"/>
                  </a:lnTo>
                  <a:cubicBezTo>
                    <a:pt x="4954" y="432"/>
                    <a:pt x="4918" y="337"/>
                    <a:pt x="4835" y="313"/>
                  </a:cubicBezTo>
                  <a:cubicBezTo>
                    <a:pt x="4287" y="105"/>
                    <a:pt x="3733" y="0"/>
                    <a:pt x="3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531;p50">
            <a:extLst>
              <a:ext uri="{FF2B5EF4-FFF2-40B4-BE49-F238E27FC236}">
                <a16:creationId xmlns:a16="http://schemas.microsoft.com/office/drawing/2014/main" id="{E316CB53-4A44-A09E-DDBE-8D69FEEF5BBD}"/>
              </a:ext>
            </a:extLst>
          </p:cNvPr>
          <p:cNvGrpSpPr/>
          <p:nvPr/>
        </p:nvGrpSpPr>
        <p:grpSpPr>
          <a:xfrm>
            <a:off x="9740553" y="10404485"/>
            <a:ext cx="720000" cy="720000"/>
            <a:chOff x="6195998" y="1983102"/>
            <a:chExt cx="368308" cy="338746"/>
          </a:xfrm>
          <a:solidFill>
            <a:srgbClr val="009999"/>
          </a:solidFill>
        </p:grpSpPr>
        <p:sp>
          <p:nvSpPr>
            <p:cNvPr id="417" name="Google Shape;4532;p50">
              <a:extLst>
                <a:ext uri="{FF2B5EF4-FFF2-40B4-BE49-F238E27FC236}">
                  <a16:creationId xmlns:a16="http://schemas.microsoft.com/office/drawing/2014/main" id="{2064FEE5-2F3F-C137-9547-449C2A2F1503}"/>
                </a:ext>
              </a:extLst>
            </p:cNvPr>
            <p:cNvSpPr/>
            <p:nvPr/>
          </p:nvSpPr>
          <p:spPr>
            <a:xfrm>
              <a:off x="6267289" y="2161012"/>
              <a:ext cx="67533" cy="67150"/>
            </a:xfrm>
            <a:custGeom>
              <a:avLst/>
              <a:gdLst/>
              <a:ahLst/>
              <a:cxnLst/>
              <a:rect l="l" t="t" r="r" b="b"/>
              <a:pathLst>
                <a:path w="2120" h="2108" extrusionOk="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533;p50">
              <a:extLst>
                <a:ext uri="{FF2B5EF4-FFF2-40B4-BE49-F238E27FC236}">
                  <a16:creationId xmlns:a16="http://schemas.microsoft.com/office/drawing/2014/main" id="{F1E2C682-6A12-3F93-BD10-3AB59B569E6D}"/>
                </a:ext>
              </a:extLst>
            </p:cNvPr>
            <p:cNvSpPr/>
            <p:nvPr/>
          </p:nvSpPr>
          <p:spPr>
            <a:xfrm>
              <a:off x="6235052" y="2128393"/>
              <a:ext cx="132007" cy="131625"/>
            </a:xfrm>
            <a:custGeom>
              <a:avLst/>
              <a:gdLst/>
              <a:ahLst/>
              <a:cxnLst/>
              <a:rect l="l" t="t" r="r" b="b"/>
              <a:pathLst>
                <a:path w="4144" h="4132" extrusionOk="0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534;p50">
              <a:extLst>
                <a:ext uri="{FF2B5EF4-FFF2-40B4-BE49-F238E27FC236}">
                  <a16:creationId xmlns:a16="http://schemas.microsoft.com/office/drawing/2014/main" id="{131174F8-8743-C17F-4F44-51FF89349CA8}"/>
                </a:ext>
              </a:extLst>
            </p:cNvPr>
            <p:cNvSpPr/>
            <p:nvPr/>
          </p:nvSpPr>
          <p:spPr>
            <a:xfrm>
              <a:off x="6195998" y="1983102"/>
              <a:ext cx="368308" cy="338746"/>
            </a:xfrm>
            <a:custGeom>
              <a:avLst/>
              <a:gdLst/>
              <a:ahLst/>
              <a:cxnLst/>
              <a:rect l="l" t="t" r="r" b="b"/>
              <a:pathLst>
                <a:path w="11562" h="10634" extrusionOk="0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694;p50">
            <a:extLst>
              <a:ext uri="{FF2B5EF4-FFF2-40B4-BE49-F238E27FC236}">
                <a16:creationId xmlns:a16="http://schemas.microsoft.com/office/drawing/2014/main" id="{226CAC27-215B-5322-79FF-C918E9C7A228}"/>
              </a:ext>
            </a:extLst>
          </p:cNvPr>
          <p:cNvGrpSpPr/>
          <p:nvPr/>
        </p:nvGrpSpPr>
        <p:grpSpPr>
          <a:xfrm>
            <a:off x="9706278" y="8099361"/>
            <a:ext cx="720000" cy="720000"/>
            <a:chOff x="8007400" y="2902278"/>
            <a:chExt cx="285230" cy="355597"/>
          </a:xfrm>
          <a:solidFill>
            <a:srgbClr val="009999"/>
          </a:solidFill>
        </p:grpSpPr>
        <p:sp>
          <p:nvSpPr>
            <p:cNvPr id="421" name="Google Shape;4695;p50">
              <a:extLst>
                <a:ext uri="{FF2B5EF4-FFF2-40B4-BE49-F238E27FC236}">
                  <a16:creationId xmlns:a16="http://schemas.microsoft.com/office/drawing/2014/main" id="{2416CAD1-3788-B3DA-8E1A-B8327C42D364}"/>
                </a:ext>
              </a:extLst>
            </p:cNvPr>
            <p:cNvSpPr/>
            <p:nvPr/>
          </p:nvSpPr>
          <p:spPr>
            <a:xfrm>
              <a:off x="8134820" y="3165305"/>
              <a:ext cx="39851" cy="39851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32" y="310"/>
                  </a:moveTo>
                  <a:cubicBezTo>
                    <a:pt x="799" y="310"/>
                    <a:pt x="930" y="441"/>
                    <a:pt x="930" y="608"/>
                  </a:cubicBezTo>
                  <a:cubicBezTo>
                    <a:pt x="930" y="775"/>
                    <a:pt x="799" y="906"/>
                    <a:pt x="632" y="906"/>
                  </a:cubicBezTo>
                  <a:cubicBezTo>
                    <a:pt x="465" y="906"/>
                    <a:pt x="334" y="775"/>
                    <a:pt x="334" y="608"/>
                  </a:cubicBezTo>
                  <a:cubicBezTo>
                    <a:pt x="334" y="441"/>
                    <a:pt x="465" y="310"/>
                    <a:pt x="632" y="310"/>
                  </a:cubicBezTo>
                  <a:close/>
                  <a:moveTo>
                    <a:pt x="632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65"/>
                    <a:pt x="287" y="1251"/>
                    <a:pt x="632" y="1251"/>
                  </a:cubicBezTo>
                  <a:cubicBezTo>
                    <a:pt x="977" y="1251"/>
                    <a:pt x="1251" y="965"/>
                    <a:pt x="1251" y="620"/>
                  </a:cubicBezTo>
                  <a:cubicBezTo>
                    <a:pt x="1251" y="275"/>
                    <a:pt x="977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696;p50">
              <a:extLst>
                <a:ext uri="{FF2B5EF4-FFF2-40B4-BE49-F238E27FC236}">
                  <a16:creationId xmlns:a16="http://schemas.microsoft.com/office/drawing/2014/main" id="{1C7F4620-08E0-AA58-73B6-FCF1040A7100}"/>
                </a:ext>
              </a:extLst>
            </p:cNvPr>
            <p:cNvSpPr/>
            <p:nvPr/>
          </p:nvSpPr>
          <p:spPr>
            <a:xfrm>
              <a:off x="8007400" y="2902278"/>
              <a:ext cx="285230" cy="355597"/>
            </a:xfrm>
            <a:custGeom>
              <a:avLst/>
              <a:gdLst/>
              <a:ahLst/>
              <a:cxnLst/>
              <a:rect l="l" t="t" r="r" b="b"/>
              <a:pathLst>
                <a:path w="8954" h="11163" extrusionOk="0">
                  <a:moveTo>
                    <a:pt x="6528" y="337"/>
                  </a:moveTo>
                  <a:cubicBezTo>
                    <a:pt x="6549" y="337"/>
                    <a:pt x="6573" y="346"/>
                    <a:pt x="6596" y="364"/>
                  </a:cubicBezTo>
                  <a:lnTo>
                    <a:pt x="7632" y="1412"/>
                  </a:lnTo>
                  <a:cubicBezTo>
                    <a:pt x="7668" y="1435"/>
                    <a:pt x="7668" y="1483"/>
                    <a:pt x="7632" y="1519"/>
                  </a:cubicBezTo>
                  <a:lnTo>
                    <a:pt x="7489" y="1674"/>
                  </a:lnTo>
                  <a:cubicBezTo>
                    <a:pt x="7472" y="1691"/>
                    <a:pt x="7454" y="1700"/>
                    <a:pt x="7434" y="1700"/>
                  </a:cubicBezTo>
                  <a:cubicBezTo>
                    <a:pt x="7415" y="1700"/>
                    <a:pt x="7394" y="1691"/>
                    <a:pt x="7370" y="1674"/>
                  </a:cubicBezTo>
                  <a:lnTo>
                    <a:pt x="6323" y="626"/>
                  </a:lnTo>
                  <a:cubicBezTo>
                    <a:pt x="6299" y="590"/>
                    <a:pt x="6299" y="542"/>
                    <a:pt x="6323" y="519"/>
                  </a:cubicBezTo>
                  <a:lnTo>
                    <a:pt x="6477" y="364"/>
                  </a:lnTo>
                  <a:cubicBezTo>
                    <a:pt x="6489" y="346"/>
                    <a:pt x="6507" y="337"/>
                    <a:pt x="6528" y="337"/>
                  </a:cubicBezTo>
                  <a:close/>
                  <a:moveTo>
                    <a:pt x="6299" y="1066"/>
                  </a:moveTo>
                  <a:lnTo>
                    <a:pt x="7001" y="1769"/>
                  </a:lnTo>
                  <a:lnTo>
                    <a:pt x="6346" y="2424"/>
                  </a:lnTo>
                  <a:lnTo>
                    <a:pt x="5644" y="1721"/>
                  </a:lnTo>
                  <a:lnTo>
                    <a:pt x="6299" y="1066"/>
                  </a:lnTo>
                  <a:close/>
                  <a:moveTo>
                    <a:pt x="2155" y="4698"/>
                  </a:moveTo>
                  <a:lnTo>
                    <a:pt x="2453" y="4995"/>
                  </a:lnTo>
                  <a:lnTo>
                    <a:pt x="2215" y="5198"/>
                  </a:lnTo>
                  <a:cubicBezTo>
                    <a:pt x="2203" y="5216"/>
                    <a:pt x="2182" y="5225"/>
                    <a:pt x="2160" y="5225"/>
                  </a:cubicBezTo>
                  <a:cubicBezTo>
                    <a:pt x="2137" y="5225"/>
                    <a:pt x="2114" y="5216"/>
                    <a:pt x="2096" y="5198"/>
                  </a:cubicBezTo>
                  <a:lnTo>
                    <a:pt x="1941" y="5031"/>
                  </a:lnTo>
                  <a:cubicBezTo>
                    <a:pt x="1905" y="5007"/>
                    <a:pt x="1905" y="4948"/>
                    <a:pt x="1941" y="4924"/>
                  </a:cubicBezTo>
                  <a:lnTo>
                    <a:pt x="2155" y="4698"/>
                  </a:lnTo>
                  <a:close/>
                  <a:moveTo>
                    <a:pt x="2408" y="3865"/>
                  </a:moveTo>
                  <a:cubicBezTo>
                    <a:pt x="2416" y="3865"/>
                    <a:pt x="2422" y="3869"/>
                    <a:pt x="2429" y="3876"/>
                  </a:cubicBezTo>
                  <a:lnTo>
                    <a:pt x="2572" y="4031"/>
                  </a:lnTo>
                  <a:cubicBezTo>
                    <a:pt x="4203" y="5662"/>
                    <a:pt x="4144" y="5579"/>
                    <a:pt x="4108" y="5603"/>
                  </a:cubicBezTo>
                  <a:lnTo>
                    <a:pt x="3846" y="5876"/>
                  </a:lnTo>
                  <a:cubicBezTo>
                    <a:pt x="3842" y="5879"/>
                    <a:pt x="3839" y="5883"/>
                    <a:pt x="3835" y="5883"/>
                  </a:cubicBezTo>
                  <a:cubicBezTo>
                    <a:pt x="3804" y="5883"/>
                    <a:pt x="3678" y="5722"/>
                    <a:pt x="2120" y="4174"/>
                  </a:cubicBezTo>
                  <a:cubicBezTo>
                    <a:pt x="2096" y="4162"/>
                    <a:pt x="2096" y="4138"/>
                    <a:pt x="2120" y="4138"/>
                  </a:cubicBezTo>
                  <a:cubicBezTo>
                    <a:pt x="2328" y="3930"/>
                    <a:pt x="2378" y="3865"/>
                    <a:pt x="2408" y="3865"/>
                  </a:cubicBezTo>
                  <a:close/>
                  <a:moveTo>
                    <a:pt x="3025" y="5579"/>
                  </a:moveTo>
                  <a:lnTo>
                    <a:pt x="3322" y="5876"/>
                  </a:lnTo>
                  <a:lnTo>
                    <a:pt x="3084" y="6079"/>
                  </a:lnTo>
                  <a:cubicBezTo>
                    <a:pt x="3066" y="6097"/>
                    <a:pt x="3042" y="6106"/>
                    <a:pt x="3020" y="6106"/>
                  </a:cubicBezTo>
                  <a:cubicBezTo>
                    <a:pt x="2998" y="6106"/>
                    <a:pt x="2977" y="6097"/>
                    <a:pt x="2965" y="6079"/>
                  </a:cubicBezTo>
                  <a:lnTo>
                    <a:pt x="2798" y="5912"/>
                  </a:lnTo>
                  <a:cubicBezTo>
                    <a:pt x="2774" y="5888"/>
                    <a:pt x="2774" y="5829"/>
                    <a:pt x="2798" y="5793"/>
                  </a:cubicBezTo>
                  <a:lnTo>
                    <a:pt x="3025" y="5579"/>
                  </a:lnTo>
                  <a:close/>
                  <a:moveTo>
                    <a:pt x="3025" y="6936"/>
                  </a:moveTo>
                  <a:cubicBezTo>
                    <a:pt x="3072" y="6936"/>
                    <a:pt x="3096" y="6972"/>
                    <a:pt x="3096" y="7019"/>
                  </a:cubicBezTo>
                  <a:lnTo>
                    <a:pt x="3096" y="7269"/>
                  </a:lnTo>
                  <a:cubicBezTo>
                    <a:pt x="3096" y="7317"/>
                    <a:pt x="3072" y="7341"/>
                    <a:pt x="3025" y="7341"/>
                  </a:cubicBezTo>
                  <a:lnTo>
                    <a:pt x="405" y="7341"/>
                  </a:lnTo>
                  <a:cubicBezTo>
                    <a:pt x="369" y="7341"/>
                    <a:pt x="334" y="7305"/>
                    <a:pt x="334" y="7269"/>
                  </a:cubicBezTo>
                  <a:lnTo>
                    <a:pt x="334" y="7019"/>
                  </a:lnTo>
                  <a:cubicBezTo>
                    <a:pt x="334" y="6972"/>
                    <a:pt x="358" y="6936"/>
                    <a:pt x="405" y="6936"/>
                  </a:cubicBezTo>
                  <a:close/>
                  <a:moveTo>
                    <a:pt x="1834" y="7674"/>
                  </a:moveTo>
                  <a:cubicBezTo>
                    <a:pt x="2060" y="7960"/>
                    <a:pt x="2322" y="8210"/>
                    <a:pt x="2632" y="8401"/>
                  </a:cubicBezTo>
                  <a:cubicBezTo>
                    <a:pt x="2608" y="8448"/>
                    <a:pt x="2572" y="8496"/>
                    <a:pt x="2548" y="8520"/>
                  </a:cubicBezTo>
                  <a:cubicBezTo>
                    <a:pt x="2489" y="8591"/>
                    <a:pt x="2441" y="8663"/>
                    <a:pt x="2393" y="8746"/>
                  </a:cubicBezTo>
                  <a:cubicBezTo>
                    <a:pt x="2382" y="8770"/>
                    <a:pt x="2334" y="8805"/>
                    <a:pt x="2322" y="8853"/>
                  </a:cubicBezTo>
                  <a:cubicBezTo>
                    <a:pt x="1846" y="8555"/>
                    <a:pt x="1465" y="8151"/>
                    <a:pt x="1167" y="7674"/>
                  </a:cubicBezTo>
                  <a:close/>
                  <a:moveTo>
                    <a:pt x="4632" y="7793"/>
                  </a:moveTo>
                  <a:cubicBezTo>
                    <a:pt x="5870" y="7793"/>
                    <a:pt x="6846" y="8793"/>
                    <a:pt x="6918" y="9936"/>
                  </a:cubicBezTo>
                  <a:lnTo>
                    <a:pt x="2334" y="9936"/>
                  </a:lnTo>
                  <a:cubicBezTo>
                    <a:pt x="2417" y="8770"/>
                    <a:pt x="3406" y="7793"/>
                    <a:pt x="4632" y="7793"/>
                  </a:cubicBezTo>
                  <a:close/>
                  <a:moveTo>
                    <a:pt x="6525" y="1"/>
                  </a:moveTo>
                  <a:cubicBezTo>
                    <a:pt x="6421" y="1"/>
                    <a:pt x="6317" y="42"/>
                    <a:pt x="6239" y="126"/>
                  </a:cubicBezTo>
                  <a:lnTo>
                    <a:pt x="6084" y="269"/>
                  </a:lnTo>
                  <a:cubicBezTo>
                    <a:pt x="5942" y="423"/>
                    <a:pt x="5942" y="662"/>
                    <a:pt x="6073" y="804"/>
                  </a:cubicBezTo>
                  <a:lnTo>
                    <a:pt x="5406" y="1483"/>
                  </a:lnTo>
                  <a:lnTo>
                    <a:pt x="5251" y="1328"/>
                  </a:lnTo>
                  <a:cubicBezTo>
                    <a:pt x="5221" y="1299"/>
                    <a:pt x="5180" y="1284"/>
                    <a:pt x="5136" y="1284"/>
                  </a:cubicBezTo>
                  <a:cubicBezTo>
                    <a:pt x="5093" y="1284"/>
                    <a:pt x="5049" y="1299"/>
                    <a:pt x="5013" y="1328"/>
                  </a:cubicBezTo>
                  <a:lnTo>
                    <a:pt x="3977" y="2376"/>
                  </a:lnTo>
                  <a:cubicBezTo>
                    <a:pt x="3917" y="2436"/>
                    <a:pt x="3917" y="2531"/>
                    <a:pt x="3977" y="2614"/>
                  </a:cubicBezTo>
                  <a:cubicBezTo>
                    <a:pt x="4007" y="2644"/>
                    <a:pt x="4045" y="2659"/>
                    <a:pt x="4087" y="2659"/>
                  </a:cubicBezTo>
                  <a:cubicBezTo>
                    <a:pt x="4129" y="2659"/>
                    <a:pt x="4173" y="2644"/>
                    <a:pt x="4215" y="2614"/>
                  </a:cubicBezTo>
                  <a:lnTo>
                    <a:pt x="5132" y="1685"/>
                  </a:lnTo>
                  <a:lnTo>
                    <a:pt x="6299" y="2852"/>
                  </a:lnTo>
                  <a:lnTo>
                    <a:pt x="4060" y="5079"/>
                  </a:lnTo>
                  <a:lnTo>
                    <a:pt x="2905" y="3924"/>
                  </a:lnTo>
                  <a:lnTo>
                    <a:pt x="3739" y="3090"/>
                  </a:lnTo>
                  <a:cubicBezTo>
                    <a:pt x="3798" y="3031"/>
                    <a:pt x="3798" y="2924"/>
                    <a:pt x="3739" y="2864"/>
                  </a:cubicBezTo>
                  <a:cubicBezTo>
                    <a:pt x="3709" y="2834"/>
                    <a:pt x="3667" y="2820"/>
                    <a:pt x="3624" y="2820"/>
                  </a:cubicBezTo>
                  <a:cubicBezTo>
                    <a:pt x="3581" y="2820"/>
                    <a:pt x="3536" y="2834"/>
                    <a:pt x="3501" y="2864"/>
                  </a:cubicBezTo>
                  <a:lnTo>
                    <a:pt x="2667" y="3698"/>
                  </a:lnTo>
                  <a:lnTo>
                    <a:pt x="2632" y="3662"/>
                  </a:lnTo>
                  <a:cubicBezTo>
                    <a:pt x="2566" y="3596"/>
                    <a:pt x="2477" y="3564"/>
                    <a:pt x="2388" y="3564"/>
                  </a:cubicBezTo>
                  <a:cubicBezTo>
                    <a:pt x="2298" y="3564"/>
                    <a:pt x="2209" y="3596"/>
                    <a:pt x="2143" y="3662"/>
                  </a:cubicBezTo>
                  <a:lnTo>
                    <a:pt x="1870" y="3936"/>
                  </a:lnTo>
                  <a:cubicBezTo>
                    <a:pt x="1739" y="4067"/>
                    <a:pt x="1739" y="4293"/>
                    <a:pt x="1870" y="4424"/>
                  </a:cubicBezTo>
                  <a:lnTo>
                    <a:pt x="1905" y="4460"/>
                  </a:lnTo>
                  <a:cubicBezTo>
                    <a:pt x="1751" y="4638"/>
                    <a:pt x="1548" y="4722"/>
                    <a:pt x="1548" y="4972"/>
                  </a:cubicBezTo>
                  <a:cubicBezTo>
                    <a:pt x="1548" y="5079"/>
                    <a:pt x="1596" y="5186"/>
                    <a:pt x="1667" y="5269"/>
                  </a:cubicBezTo>
                  <a:cubicBezTo>
                    <a:pt x="1786" y="5376"/>
                    <a:pt x="1870" y="5555"/>
                    <a:pt x="2132" y="5555"/>
                  </a:cubicBezTo>
                  <a:cubicBezTo>
                    <a:pt x="2382" y="5555"/>
                    <a:pt x="2465" y="5353"/>
                    <a:pt x="2644" y="5198"/>
                  </a:cubicBezTo>
                  <a:lnTo>
                    <a:pt x="2763" y="5317"/>
                  </a:lnTo>
                  <a:cubicBezTo>
                    <a:pt x="2620" y="5495"/>
                    <a:pt x="2405" y="5591"/>
                    <a:pt x="2405" y="5841"/>
                  </a:cubicBezTo>
                  <a:cubicBezTo>
                    <a:pt x="2405" y="6079"/>
                    <a:pt x="2608" y="6186"/>
                    <a:pt x="2691" y="6305"/>
                  </a:cubicBezTo>
                  <a:cubicBezTo>
                    <a:pt x="2763" y="6377"/>
                    <a:pt x="2870" y="6424"/>
                    <a:pt x="2989" y="6424"/>
                  </a:cubicBezTo>
                  <a:cubicBezTo>
                    <a:pt x="3239" y="6424"/>
                    <a:pt x="3334" y="6210"/>
                    <a:pt x="3513" y="6067"/>
                  </a:cubicBezTo>
                  <a:cubicBezTo>
                    <a:pt x="3525" y="6079"/>
                    <a:pt x="3620" y="6198"/>
                    <a:pt x="3798" y="6198"/>
                  </a:cubicBezTo>
                  <a:cubicBezTo>
                    <a:pt x="3882" y="6198"/>
                    <a:pt x="3977" y="6162"/>
                    <a:pt x="4048" y="6091"/>
                  </a:cubicBezTo>
                  <a:lnTo>
                    <a:pt x="4310" y="5829"/>
                  </a:lnTo>
                  <a:cubicBezTo>
                    <a:pt x="4453" y="5686"/>
                    <a:pt x="4453" y="5472"/>
                    <a:pt x="4310" y="5329"/>
                  </a:cubicBezTo>
                  <a:lnTo>
                    <a:pt x="4287" y="5305"/>
                  </a:lnTo>
                  <a:lnTo>
                    <a:pt x="6239" y="3352"/>
                  </a:lnTo>
                  <a:cubicBezTo>
                    <a:pt x="6930" y="3924"/>
                    <a:pt x="7335" y="4733"/>
                    <a:pt x="7335" y="5626"/>
                  </a:cubicBezTo>
                  <a:cubicBezTo>
                    <a:pt x="7335" y="6555"/>
                    <a:pt x="6906" y="7412"/>
                    <a:pt x="6156" y="7984"/>
                  </a:cubicBezTo>
                  <a:cubicBezTo>
                    <a:pt x="5690" y="7638"/>
                    <a:pt x="5153" y="7470"/>
                    <a:pt x="4619" y="7470"/>
                  </a:cubicBezTo>
                  <a:cubicBezTo>
                    <a:pt x="3993" y="7470"/>
                    <a:pt x="3371" y="7701"/>
                    <a:pt x="2870" y="8151"/>
                  </a:cubicBezTo>
                  <a:cubicBezTo>
                    <a:pt x="2644" y="8008"/>
                    <a:pt x="2453" y="7853"/>
                    <a:pt x="2274" y="7650"/>
                  </a:cubicBezTo>
                  <a:lnTo>
                    <a:pt x="3025" y="7650"/>
                  </a:lnTo>
                  <a:cubicBezTo>
                    <a:pt x="3239" y="7650"/>
                    <a:pt x="3417" y="7472"/>
                    <a:pt x="3417" y="7258"/>
                  </a:cubicBezTo>
                  <a:lnTo>
                    <a:pt x="3417" y="6996"/>
                  </a:lnTo>
                  <a:cubicBezTo>
                    <a:pt x="3417" y="6781"/>
                    <a:pt x="3239" y="6603"/>
                    <a:pt x="3025" y="6603"/>
                  </a:cubicBezTo>
                  <a:lnTo>
                    <a:pt x="405" y="6603"/>
                  </a:lnTo>
                  <a:cubicBezTo>
                    <a:pt x="179" y="6603"/>
                    <a:pt x="0" y="6781"/>
                    <a:pt x="0" y="6996"/>
                  </a:cubicBezTo>
                  <a:lnTo>
                    <a:pt x="0" y="7258"/>
                  </a:lnTo>
                  <a:cubicBezTo>
                    <a:pt x="0" y="7472"/>
                    <a:pt x="179" y="7650"/>
                    <a:pt x="405" y="7650"/>
                  </a:cubicBezTo>
                  <a:lnTo>
                    <a:pt x="774" y="7650"/>
                  </a:lnTo>
                  <a:cubicBezTo>
                    <a:pt x="1036" y="8162"/>
                    <a:pt x="1548" y="8722"/>
                    <a:pt x="2191" y="9127"/>
                  </a:cubicBezTo>
                  <a:cubicBezTo>
                    <a:pt x="2084" y="9377"/>
                    <a:pt x="2036" y="9651"/>
                    <a:pt x="2012" y="9936"/>
                  </a:cubicBezTo>
                  <a:lnTo>
                    <a:pt x="846" y="9936"/>
                  </a:lnTo>
                  <a:cubicBezTo>
                    <a:pt x="774" y="9936"/>
                    <a:pt x="715" y="9972"/>
                    <a:pt x="703" y="10032"/>
                  </a:cubicBezTo>
                  <a:lnTo>
                    <a:pt x="346" y="10948"/>
                  </a:lnTo>
                  <a:cubicBezTo>
                    <a:pt x="298" y="11044"/>
                    <a:pt x="381" y="11163"/>
                    <a:pt x="488" y="11163"/>
                  </a:cubicBezTo>
                  <a:lnTo>
                    <a:pt x="1393" y="11163"/>
                  </a:lnTo>
                  <a:cubicBezTo>
                    <a:pt x="1489" y="11163"/>
                    <a:pt x="1560" y="11091"/>
                    <a:pt x="1560" y="11008"/>
                  </a:cubicBezTo>
                  <a:cubicBezTo>
                    <a:pt x="1560" y="10913"/>
                    <a:pt x="1489" y="10841"/>
                    <a:pt x="1393" y="10841"/>
                  </a:cubicBezTo>
                  <a:lnTo>
                    <a:pt x="739" y="10841"/>
                  </a:lnTo>
                  <a:lnTo>
                    <a:pt x="965" y="10258"/>
                  </a:lnTo>
                  <a:lnTo>
                    <a:pt x="8299" y="10258"/>
                  </a:lnTo>
                  <a:lnTo>
                    <a:pt x="8525" y="10841"/>
                  </a:lnTo>
                  <a:lnTo>
                    <a:pt x="2167" y="10841"/>
                  </a:lnTo>
                  <a:cubicBezTo>
                    <a:pt x="2084" y="10841"/>
                    <a:pt x="2012" y="10913"/>
                    <a:pt x="2012" y="11008"/>
                  </a:cubicBezTo>
                  <a:cubicBezTo>
                    <a:pt x="2012" y="11091"/>
                    <a:pt x="2084" y="11163"/>
                    <a:pt x="2167" y="11163"/>
                  </a:cubicBezTo>
                  <a:lnTo>
                    <a:pt x="8763" y="11163"/>
                  </a:lnTo>
                  <a:cubicBezTo>
                    <a:pt x="8882" y="11163"/>
                    <a:pt x="8954" y="11044"/>
                    <a:pt x="8918" y="10948"/>
                  </a:cubicBezTo>
                  <a:lnTo>
                    <a:pt x="8561" y="10044"/>
                  </a:lnTo>
                  <a:cubicBezTo>
                    <a:pt x="8525" y="9984"/>
                    <a:pt x="8466" y="9936"/>
                    <a:pt x="8406" y="9936"/>
                  </a:cubicBezTo>
                  <a:lnTo>
                    <a:pt x="7251" y="9936"/>
                  </a:lnTo>
                  <a:cubicBezTo>
                    <a:pt x="7216" y="9555"/>
                    <a:pt x="7132" y="9198"/>
                    <a:pt x="6965" y="8889"/>
                  </a:cubicBezTo>
                  <a:cubicBezTo>
                    <a:pt x="7847" y="8210"/>
                    <a:pt x="8430" y="7174"/>
                    <a:pt x="8525" y="6067"/>
                  </a:cubicBezTo>
                  <a:cubicBezTo>
                    <a:pt x="8537" y="5972"/>
                    <a:pt x="8466" y="5900"/>
                    <a:pt x="8382" y="5888"/>
                  </a:cubicBezTo>
                  <a:cubicBezTo>
                    <a:pt x="8371" y="5886"/>
                    <a:pt x="8360" y="5884"/>
                    <a:pt x="8350" y="5884"/>
                  </a:cubicBezTo>
                  <a:cubicBezTo>
                    <a:pt x="8271" y="5884"/>
                    <a:pt x="8214" y="5958"/>
                    <a:pt x="8204" y="6031"/>
                  </a:cubicBezTo>
                  <a:cubicBezTo>
                    <a:pt x="8097" y="7043"/>
                    <a:pt x="7597" y="7972"/>
                    <a:pt x="6799" y="8603"/>
                  </a:cubicBezTo>
                  <a:cubicBezTo>
                    <a:pt x="6751" y="8543"/>
                    <a:pt x="6715" y="8508"/>
                    <a:pt x="6668" y="8460"/>
                  </a:cubicBezTo>
                  <a:cubicBezTo>
                    <a:pt x="6608" y="8389"/>
                    <a:pt x="6537" y="8293"/>
                    <a:pt x="6454" y="8222"/>
                  </a:cubicBezTo>
                  <a:lnTo>
                    <a:pt x="6430" y="8186"/>
                  </a:lnTo>
                  <a:cubicBezTo>
                    <a:pt x="8037" y="6912"/>
                    <a:pt x="8097" y="4460"/>
                    <a:pt x="6477" y="3114"/>
                  </a:cubicBezTo>
                  <a:lnTo>
                    <a:pt x="6632" y="2948"/>
                  </a:lnTo>
                  <a:cubicBezTo>
                    <a:pt x="6692" y="2888"/>
                    <a:pt x="6692" y="2793"/>
                    <a:pt x="6632" y="2733"/>
                  </a:cubicBezTo>
                  <a:lnTo>
                    <a:pt x="6561" y="2650"/>
                  </a:lnTo>
                  <a:lnTo>
                    <a:pt x="6656" y="2567"/>
                  </a:lnTo>
                  <a:cubicBezTo>
                    <a:pt x="7013" y="2793"/>
                    <a:pt x="7489" y="3305"/>
                    <a:pt x="7799" y="3900"/>
                  </a:cubicBezTo>
                  <a:cubicBezTo>
                    <a:pt x="8037" y="4352"/>
                    <a:pt x="8168" y="4876"/>
                    <a:pt x="8216" y="5376"/>
                  </a:cubicBezTo>
                  <a:cubicBezTo>
                    <a:pt x="8216" y="5465"/>
                    <a:pt x="8287" y="5532"/>
                    <a:pt x="8373" y="5532"/>
                  </a:cubicBezTo>
                  <a:cubicBezTo>
                    <a:pt x="8380" y="5532"/>
                    <a:pt x="8387" y="5532"/>
                    <a:pt x="8394" y="5531"/>
                  </a:cubicBezTo>
                  <a:cubicBezTo>
                    <a:pt x="8478" y="5531"/>
                    <a:pt x="8561" y="5436"/>
                    <a:pt x="8537" y="5353"/>
                  </a:cubicBezTo>
                  <a:cubicBezTo>
                    <a:pt x="8454" y="4138"/>
                    <a:pt x="7858" y="3055"/>
                    <a:pt x="6894" y="2328"/>
                  </a:cubicBezTo>
                  <a:lnTo>
                    <a:pt x="7251" y="1971"/>
                  </a:lnTo>
                  <a:cubicBezTo>
                    <a:pt x="7317" y="2002"/>
                    <a:pt x="7384" y="2017"/>
                    <a:pt x="7446" y="2017"/>
                  </a:cubicBezTo>
                  <a:cubicBezTo>
                    <a:pt x="7551" y="2017"/>
                    <a:pt x="7644" y="1975"/>
                    <a:pt x="7704" y="1900"/>
                  </a:cubicBezTo>
                  <a:lnTo>
                    <a:pt x="7858" y="1745"/>
                  </a:lnTo>
                  <a:cubicBezTo>
                    <a:pt x="8025" y="1578"/>
                    <a:pt x="8025" y="1328"/>
                    <a:pt x="7858" y="1162"/>
                  </a:cubicBezTo>
                  <a:lnTo>
                    <a:pt x="6811" y="126"/>
                  </a:lnTo>
                  <a:cubicBezTo>
                    <a:pt x="6733" y="42"/>
                    <a:pt x="6629" y="1"/>
                    <a:pt x="6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626;p40">
            <a:extLst>
              <a:ext uri="{FF2B5EF4-FFF2-40B4-BE49-F238E27FC236}">
                <a16:creationId xmlns:a16="http://schemas.microsoft.com/office/drawing/2014/main" id="{8B14D343-6FF7-6B25-C5EC-230EB0CAC9E8}"/>
              </a:ext>
            </a:extLst>
          </p:cNvPr>
          <p:cNvSpPr/>
          <p:nvPr/>
        </p:nvSpPr>
        <p:spPr>
          <a:xfrm>
            <a:off x="9706278" y="11993456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4" name="Picture 1">
            <a:extLst>
              <a:ext uri="{FF2B5EF4-FFF2-40B4-BE49-F238E27FC236}">
                <a16:creationId xmlns:a16="http://schemas.microsoft.com/office/drawing/2014/main" id="{81BCA81F-C12B-476E-8038-5FF6866791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28" y="2955645"/>
            <a:ext cx="4955200" cy="2880000"/>
          </a:xfrm>
          <a:prstGeom prst="rect">
            <a:avLst/>
          </a:prstGeom>
        </p:spPr>
      </p:pic>
      <p:pic>
        <p:nvPicPr>
          <p:cNvPr id="425" name="Picture 6">
            <a:extLst>
              <a:ext uri="{FF2B5EF4-FFF2-40B4-BE49-F238E27FC236}">
                <a16:creationId xmlns:a16="http://schemas.microsoft.com/office/drawing/2014/main" id="{3C18B04F-13BF-79F4-291C-9FDCB1E810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61" y="6561695"/>
            <a:ext cx="4911767" cy="2880000"/>
          </a:xfrm>
          <a:prstGeom prst="rect">
            <a:avLst/>
          </a:prstGeom>
        </p:spPr>
      </p:pic>
      <p:pic>
        <p:nvPicPr>
          <p:cNvPr id="426" name="Picture 42">
            <a:extLst>
              <a:ext uri="{FF2B5EF4-FFF2-40B4-BE49-F238E27FC236}">
                <a16:creationId xmlns:a16="http://schemas.microsoft.com/office/drawing/2014/main" id="{DEFDE3AA-E30A-AE9A-ADC1-6D8F9DD821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28" y="10167745"/>
            <a:ext cx="4955200" cy="2880000"/>
          </a:xfrm>
          <a:prstGeom prst="rect">
            <a:avLst/>
          </a:prstGeom>
        </p:spPr>
      </p:pic>
      <p:sp>
        <p:nvSpPr>
          <p:cNvPr id="427" name="Rectangle 4">
            <a:extLst>
              <a:ext uri="{FF2B5EF4-FFF2-40B4-BE49-F238E27FC236}">
                <a16:creationId xmlns:a16="http://schemas.microsoft.com/office/drawing/2014/main" id="{CEAE218A-D5BA-601A-83A1-89F38E7438EE}"/>
              </a:ext>
            </a:extLst>
          </p:cNvPr>
          <p:cNvSpPr/>
          <p:nvPr/>
        </p:nvSpPr>
        <p:spPr>
          <a:xfrm>
            <a:off x="4044728" y="1163497"/>
            <a:ext cx="10754966" cy="12707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68" tIns="34285" rIns="68568" bIns="34285" rtlCol="0" anchor="ctr"/>
          <a:lstStyle/>
          <a:p>
            <a:pPr algn="ctr"/>
            <a:r>
              <a:rPr lang="es-419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800000000000000" pitchFamily="2" charset="0"/>
                <a:cs typeface="Poppins" panose="00000800000000000000" pitchFamily="2" charset="0"/>
                <a:sym typeface="Helvetica Light"/>
              </a:rPr>
              <a:t>¿Cuándo utilizar Atención Médica Primaria?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800000000000000" pitchFamily="2" charset="0"/>
              <a:cs typeface="Poppins" panose="00000800000000000000" pitchFamily="2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3399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884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67" y="556119"/>
            <a:ext cx="1275362" cy="1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201"/>
          <p:cNvSpPr txBox="1"/>
          <p:nvPr/>
        </p:nvSpPr>
        <p:spPr>
          <a:xfrm>
            <a:off x="15593556" y="7286630"/>
            <a:ext cx="144328" cy="59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821529">
              <a:defRPr sz="29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466493" y="1193800"/>
          <a:ext cx="15697199" cy="2590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07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3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 gridSpan="2">
                  <a:txBody>
                    <a:bodyPr/>
                    <a:lstStyle/>
                    <a:p>
                      <a:pPr marL="685800" marR="0" indent="0" algn="ctr" defTabSz="8215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3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Helvetica Neue Light"/>
                        </a:rPr>
                        <a:t>Otros beneficios de consulta externa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357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Psiquiatría </a:t>
                      </a:r>
                      <a:r>
                        <a:rPr lang="es-E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Pago vía reembolso</a:t>
                      </a:r>
                      <a:endParaRPr lang="es-CR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Neue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Max. 10 consultas $60 por consulta con copago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231">
                <a:tc>
                  <a:txBody>
                    <a:bodyPr/>
                    <a:lstStyle/>
                    <a:p>
                      <a:pPr marL="0" marR="0" indent="0" algn="ctr" defTabSz="82153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Asesoría Nutricional. Debe haber referencia por un médico y que sea necesario por diagnóstico (adjuntar resultados de laboratorios). Pago vía reembolso. 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Máximo seis (6) consultas al año, $42 por consulta. </a:t>
                      </a:r>
                    </a:p>
                    <a:p>
                      <a:pPr algn="ctr"/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Aplica copago. 	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638040" y="8904869"/>
          <a:ext cx="15286892" cy="25237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421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5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Laboratorios e Imagenología.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requiere que el diagnóstico médico se encuentre detallado en la orden de los exámenes.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excluyen en esta cobertura los ultrasonidos por maternidad.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b="1" dirty="0">
                          <a:solidFill>
                            <a:srgbClr val="00357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Proveedores </a:t>
                      </a:r>
                      <a:r>
                        <a:rPr lang="es-CR" sz="2400" b="1" dirty="0">
                          <a:solidFill>
                            <a:srgbClr val="00357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fuera de red,</a:t>
                      </a:r>
                      <a:r>
                        <a:rPr lang="es-ES" sz="2400" b="1" dirty="0">
                          <a:solidFill>
                            <a:srgbClr val="00357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3575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p</a:t>
                      </a:r>
                      <a:r>
                        <a:rPr lang="es-CR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3575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ago vía reembolso.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Máximo Anual por laboratorio: $1,000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Máximo Anual para Imágenes: $1,000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URA. Aplica Co aseguro</a:t>
                      </a:r>
                      <a:endParaRPr lang="es-CR" sz="2400" b="1" dirty="0">
                        <a:solidFill>
                          <a:srgbClr val="003575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10304549" y="5821057"/>
            <a:ext cx="6553236" cy="178149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761135"/>
              <a:satOff val="0"/>
              <a:lumOff val="48303"/>
              <a:alphaOff val="0"/>
            </a:schemeClr>
          </a:fillRef>
          <a:effectRef idx="0">
            <a:schemeClr val="accent1">
              <a:shade val="50000"/>
              <a:hueOff val="761135"/>
              <a:satOff val="0"/>
              <a:lumOff val="4830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>
                <a:solidFill>
                  <a:srgbClr val="003575"/>
                </a:solidFill>
              </a:rPr>
              <a:t>Se pueden usar doctores de la red, pero se debe de hacer por reembolso.</a:t>
            </a:r>
            <a:endParaRPr lang="es-CR" b="1" dirty="0">
              <a:solidFill>
                <a:srgbClr val="003575"/>
              </a:solidFill>
            </a:endParaRPr>
          </a:p>
        </p:txBody>
      </p:sp>
      <p:pic>
        <p:nvPicPr>
          <p:cNvPr id="11" name="Picture 10" descr="Flechas Azules, Clipart De Flecha, Flechas Creativas, Las Flechas Se  Deslizan PNG y PSD para Descargar Gratis | Pngt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t="30657" r="16590" b="30497"/>
          <a:stretch/>
        </p:blipFill>
        <p:spPr bwMode="auto">
          <a:xfrm>
            <a:off x="5519459" y="5890715"/>
            <a:ext cx="3016893" cy="17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3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912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67" y="556119"/>
            <a:ext cx="1275362" cy="1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201"/>
          <p:cNvSpPr txBox="1"/>
          <p:nvPr/>
        </p:nvSpPr>
        <p:spPr>
          <a:xfrm>
            <a:off x="15593556" y="7286630"/>
            <a:ext cx="144328" cy="59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821529">
              <a:defRPr sz="29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443537"/>
              </p:ext>
            </p:extLst>
          </p:nvPr>
        </p:nvGraphicFramePr>
        <p:xfrm>
          <a:off x="5181606" y="1127972"/>
          <a:ext cx="15333784" cy="4019605"/>
        </p:xfrm>
        <a:graphic>
          <a:graphicData uri="http://schemas.openxmlformats.org/drawingml/2006/table">
            <a:tbl>
              <a:tblPr firstRow="1" firstCol="1" bandRow="1"/>
              <a:tblGrid>
                <a:gridCol w="704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9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9926">
                <a:tc gridSpan="2">
                  <a:txBody>
                    <a:bodyPr/>
                    <a:lstStyle/>
                    <a:p>
                      <a:pPr marL="685800" algn="ctr"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es-CR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es-CR" sz="3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Helvetica Neue Light"/>
                        </a:rPr>
                        <a:t>Farmacia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Medicamentos Prescritos. </a:t>
                      </a:r>
                      <a:endParaRPr lang="es-CR" sz="2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Medicamentos Psicotrópicos o Estupefacientes  </a:t>
                      </a:r>
                      <a:r>
                        <a:rPr lang="es-CR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sólo recetados por Psiquiatra.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Helvetica Neue Light"/>
                        </a:rPr>
                        <a:t>Máximo Anual: $1,000 Aplica deducible de $100 y coaseguro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10" descr="Flechas Azules, Clipart De Flecha, Flechas Creativas, Las Flechas Se  Deslizan PNG y PSD para Descargar Gratis | Pngt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t="30657" r="16590" b="30497"/>
          <a:stretch/>
        </p:blipFill>
        <p:spPr bwMode="auto">
          <a:xfrm>
            <a:off x="3268628" y="8237387"/>
            <a:ext cx="3016893" cy="17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928344" y="5895222"/>
            <a:ext cx="11840308" cy="5745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4400" b="1" cap="all" dirty="0">
                <a:solidFill>
                  <a:srgbClr val="053B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Ejemplo aplicación del deducible</a:t>
            </a:r>
          </a:p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baseline="0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s-ES" b="1" u="sng" dirty="0">
                <a:solidFill>
                  <a:srgbClr val="003575"/>
                </a:solidFill>
              </a:rPr>
              <a:t>Reclamo 1: </a:t>
            </a:r>
            <a:r>
              <a:rPr lang="es-ES" dirty="0"/>
              <a:t>Consulta Médica en Red $100, asumen $15 nada más, facturas por medicinas de $100, no se devuelve nada al asegurado, todo al deducible, Presentar Reembolso.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b="1" u="sng" dirty="0">
                <a:solidFill>
                  <a:srgbClr val="003575"/>
                </a:solidFill>
              </a:rPr>
              <a:t>Reclamo 2: </a:t>
            </a:r>
            <a:r>
              <a:rPr lang="es-ES" dirty="0"/>
              <a:t>Facturas por Medicinas y Ultrasonido por $200, 0% al deducible y de los $200 restantes se devuelve al asegurado el 80% es decir en este ejemplo se devolverían $160, el otro 20% lo asume el asegurado $40.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b="1" u="sng" dirty="0">
                <a:solidFill>
                  <a:srgbClr val="003575"/>
                </a:solidFill>
              </a:rPr>
              <a:t>Reclamo 3: </a:t>
            </a:r>
            <a:r>
              <a:rPr lang="es-ES" dirty="0"/>
              <a:t>Facturas por Laboratorios y Rayos X de $100, se le cobra al asegurado $20 (80% de la factura lo cubre ASSA).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234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67" y="556119"/>
            <a:ext cx="1275362" cy="1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201"/>
          <p:cNvSpPr txBox="1"/>
          <p:nvPr/>
        </p:nvSpPr>
        <p:spPr>
          <a:xfrm>
            <a:off x="15593556" y="7286630"/>
            <a:ext cx="144328" cy="59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821529">
              <a:defRPr sz="29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402445"/>
              </p:ext>
            </p:extLst>
          </p:nvPr>
        </p:nvGraphicFramePr>
        <p:xfrm>
          <a:off x="5275382" y="2129573"/>
          <a:ext cx="14067692" cy="5135002"/>
        </p:xfrm>
        <a:graphic>
          <a:graphicData uri="http://schemas.openxmlformats.org/drawingml/2006/table">
            <a:tbl>
              <a:tblPr firstRow="1" firstCol="1" bandRow="1"/>
              <a:tblGrid>
                <a:gridCol w="6934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2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081">
                <a:tc gridSpan="2">
                  <a:txBody>
                    <a:bodyPr/>
                    <a:lstStyle/>
                    <a:p>
                      <a:r>
                        <a:rPr lang="es-CR" sz="3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Helvetica Neue Light"/>
                        </a:rPr>
                        <a:t>Programa de Detección </a:t>
                      </a:r>
                    </a:p>
                    <a:p>
                      <a:r>
                        <a:rPr lang="es-CR" sz="3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Helvetica Neue Light"/>
                        </a:rPr>
                        <a:t>Incluye Consulta.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Helvetica Neue Light"/>
                        </a:rPr>
                        <a:t>Estudios de Detección de Cáncer Mamario.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Helvetica Neue Light"/>
                        </a:rPr>
                        <a:t>Una mamografía al año. Mujeres mayores de 40 años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Helvetica Neue Light"/>
                        </a:rPr>
                        <a:t>Estudios de Detección de Cáncer Prostático. Antígeno Prostático en sangre.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Helvetica Neue Light"/>
                        </a:rPr>
                        <a:t>Un examen al año. Hombres mayores de 40 años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Helvetica Neue Light"/>
                        </a:rPr>
                        <a:t>Estudios de Detección de Cáncer </a:t>
                      </a:r>
                      <a:r>
                        <a:rPr lang="es-CR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Helvetica Neue Light"/>
                        </a:rPr>
                        <a:t>Cérvico</a:t>
                      </a: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Helvetica Neue Light"/>
                        </a:rPr>
                        <a:t> Uterino.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Helvetica Neue Light"/>
                        </a:rPr>
                        <a:t>Un examen al año. Examen de Papanicolaou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387">
                <a:tc>
                  <a:txBody>
                    <a:bodyPr/>
                    <a:lstStyle/>
                    <a:p>
                      <a:pPr marL="0" marR="0" indent="0" algn="ctr" defTabSz="82153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Helvetica Neue Light"/>
                        </a:rPr>
                        <a:t>Estudios de Detección de Diabetes. 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Helvetica Neue Ligh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Helvetica Neue Light"/>
                        </a:rPr>
                        <a:t>Un examen al año. Asegurados mayores de 40 años. Examen de glucosa 	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Helvetica Neue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10" descr="Flechas Azules, Clipart De Flecha, Flechas Creativas, Las Flechas Se  Deslizan PNG y PSD para Descargar Gratis | Pngtre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t="30657" r="16590" b="30497"/>
          <a:stretch/>
        </p:blipFill>
        <p:spPr bwMode="auto">
          <a:xfrm>
            <a:off x="3766936" y="9491012"/>
            <a:ext cx="3016893" cy="17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8351488" y="9333645"/>
            <a:ext cx="4462462" cy="1939275"/>
            <a:chOff x="4189123" y="91923"/>
            <a:chExt cx="4462462" cy="1939275"/>
          </a:xfrm>
        </p:grpSpPr>
        <p:sp>
          <p:nvSpPr>
            <p:cNvPr id="14" name="13 Rectángulo redondeado"/>
            <p:cNvSpPr/>
            <p:nvPr/>
          </p:nvSpPr>
          <p:spPr>
            <a:xfrm>
              <a:off x="4189123" y="91923"/>
              <a:ext cx="4462462" cy="19392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4283791" y="186591"/>
              <a:ext cx="4273126" cy="1749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Aplica coaseguro del 20%</a:t>
              </a:r>
              <a:endParaRPr lang="es-CR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3821251" y="9333644"/>
            <a:ext cx="4759632" cy="1939275"/>
            <a:chOff x="9813983" y="108039"/>
            <a:chExt cx="4759632" cy="1939275"/>
          </a:xfrm>
        </p:grpSpPr>
        <p:sp>
          <p:nvSpPr>
            <p:cNvPr id="12" name="11 Rectángulo redondeado"/>
            <p:cNvSpPr/>
            <p:nvPr/>
          </p:nvSpPr>
          <p:spPr>
            <a:xfrm>
              <a:off x="9813983" y="108039"/>
              <a:ext cx="4759632" cy="19392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761135"/>
                <a:satOff val="0"/>
                <a:lumOff val="48303"/>
                <a:alphaOff val="0"/>
              </a:schemeClr>
            </a:fillRef>
            <a:effectRef idx="0">
              <a:schemeClr val="accent1">
                <a:shade val="50000"/>
                <a:hueOff val="761135"/>
                <a:satOff val="0"/>
                <a:lumOff val="4830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9908651" y="202707"/>
              <a:ext cx="4570296" cy="1749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40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Aplican por reembolso</a:t>
              </a:r>
              <a:endParaRPr lang="es-CR" sz="44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4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67" y="556119"/>
            <a:ext cx="1275362" cy="1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201"/>
          <p:cNvSpPr txBox="1"/>
          <p:nvPr/>
        </p:nvSpPr>
        <p:spPr>
          <a:xfrm>
            <a:off x="15593556" y="7286630"/>
            <a:ext cx="144328" cy="59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821529">
              <a:defRPr sz="29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575497938"/>
              </p:ext>
            </p:extLst>
          </p:nvPr>
        </p:nvGraphicFramePr>
        <p:xfrm>
          <a:off x="4149970" y="4805886"/>
          <a:ext cx="15325968" cy="614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0" descr="Flechas Azules, Clipart De Flecha, Flechas Creativas, Las Flechas Se  Deslizan PNG y PSD para Descargar Gratis | Pngtre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t="30657" r="16590" b="30497"/>
          <a:stretch/>
        </p:blipFill>
        <p:spPr bwMode="auto">
          <a:xfrm>
            <a:off x="4610997" y="5055180"/>
            <a:ext cx="3016893" cy="17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lechas Azules, Clipart De Flecha, Flechas Creativas, Las Flechas Se  Deslizan PNG y PSD para Descargar Gratis | Pngtre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t="30657" r="16590" b="30497"/>
          <a:stretch/>
        </p:blipFill>
        <p:spPr bwMode="auto">
          <a:xfrm>
            <a:off x="4610994" y="10713990"/>
            <a:ext cx="3016893" cy="17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844310044"/>
              </p:ext>
            </p:extLst>
          </p:nvPr>
        </p:nvGraphicFramePr>
        <p:xfrm>
          <a:off x="4149970" y="10152510"/>
          <a:ext cx="15325968" cy="614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405064"/>
              </p:ext>
            </p:extLst>
          </p:nvPr>
        </p:nvGraphicFramePr>
        <p:xfrm>
          <a:off x="4337539" y="893635"/>
          <a:ext cx="16248185" cy="3396596"/>
        </p:xfrm>
        <a:graphic>
          <a:graphicData uri="http://schemas.openxmlformats.org/drawingml/2006/table">
            <a:tbl>
              <a:tblPr firstRow="1" firstCol="1" bandRow="1"/>
              <a:tblGrid>
                <a:gridCol w="8090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7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6541">
                <a:tc gridSpan="2">
                  <a:txBody>
                    <a:bodyPr/>
                    <a:lstStyle/>
                    <a:p>
                      <a:pPr marL="685800" marR="0" indent="0" algn="ctr" defTabSz="8215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R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es-CR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s-CR" sz="3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Helvetica Neue Light"/>
                        </a:rPr>
                        <a:t>Servicios Dentales (pago vía reembolso)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Atención por Accidente</a:t>
                      </a:r>
                      <a:endParaRPr lang="es-C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Cobertura al 100 %</a:t>
                      </a:r>
                      <a:endParaRPr lang="es-C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Calibri"/>
                          <a:cs typeface="Times New Roman"/>
                          <a:sym typeface="Helvetica Neue Light"/>
                        </a:rPr>
                        <a:t>Radiografía Panorámica (sólo terceras molares impactadas o </a:t>
                      </a:r>
                      <a:r>
                        <a:rPr lang="es-CR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Calibri"/>
                          <a:cs typeface="Times New Roman"/>
                          <a:sym typeface="Helvetica Neue Light"/>
                        </a:rPr>
                        <a:t>semi</a:t>
                      </a: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Calibri"/>
                          <a:cs typeface="Times New Roman"/>
                          <a:sym typeface="Helvetica Neue Light"/>
                        </a:rPr>
                        <a:t> impactada)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Calibri"/>
                          <a:cs typeface="Times New Roman"/>
                          <a:sym typeface="Helvetica Neue Light"/>
                        </a:rPr>
                        <a:t>Sólo muelas del juicio. Aplica coaseguro.</a:t>
                      </a: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Calibri"/>
                          <a:cs typeface="Times New Roman"/>
                          <a:sym typeface="Helvetica Neue Light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Calibri"/>
                          <a:cs typeface="Times New Roman"/>
                          <a:sym typeface="Helvetica Neue Light"/>
                        </a:rPr>
                        <a:t>Extracciones Simples o Cirugía (sólo terceras molares  impactadas o </a:t>
                      </a:r>
                      <a:r>
                        <a:rPr lang="es-CR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Calibri"/>
                          <a:cs typeface="Times New Roman"/>
                          <a:sym typeface="Helvetica Neue Light"/>
                        </a:rPr>
                        <a:t>semi</a:t>
                      </a: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Calibri"/>
                          <a:cs typeface="Times New Roman"/>
                          <a:sym typeface="Helvetica Neue Light"/>
                        </a:rPr>
                        <a:t> impactadas)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Calibri"/>
                          <a:cs typeface="Times New Roman"/>
                          <a:sym typeface="Helvetica Neue Light"/>
                        </a:rPr>
                        <a:t>Máximo US$150 c/u. Aplica coaseguro.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36897"/>
              </p:ext>
            </p:extLst>
          </p:nvPr>
        </p:nvGraphicFramePr>
        <p:xfrm>
          <a:off x="4149970" y="7234554"/>
          <a:ext cx="16248185" cy="1940031"/>
        </p:xfrm>
        <a:graphic>
          <a:graphicData uri="http://schemas.openxmlformats.org/drawingml/2006/table">
            <a:tbl>
              <a:tblPr firstRow="1" firstCol="1" bandRow="1"/>
              <a:tblGrid>
                <a:gridCol w="8393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8511">
                <a:tc gridSpan="2">
                  <a:txBody>
                    <a:bodyPr/>
                    <a:lstStyle/>
                    <a:p>
                      <a:pPr marL="685800" marR="0" indent="0" algn="ctr" defTabSz="8215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R" sz="3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Helvetica Neue Light"/>
                        </a:rPr>
                        <a:t>Medicina preventiva </a:t>
                      </a:r>
                      <a:r>
                        <a:rPr lang="es-ES" sz="3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Helvetica Neue Light"/>
                        </a:rPr>
                        <a:t>(pago vía reembolso), después de los primeros 12 meses para nuevas inclusiones- Aplica solo para titulares</a:t>
                      </a:r>
                      <a:endParaRPr lang="es-CR" sz="3200" b="1" i="0" u="none" strike="noStrike" cap="none" spc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Helvetica Neue Ligh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490">
                <a:tc>
                  <a:txBody>
                    <a:bodyPr/>
                    <a:lstStyle/>
                    <a:p>
                      <a:pPr marL="0" marR="0" indent="0" algn="ctr" defTabSz="8215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Calibri"/>
                          <a:cs typeface="Times New Roman"/>
                          <a:sym typeface="Helvetica Neue Light"/>
                        </a:rPr>
                        <a:t>Chequeo Médico Anual 	(</a:t>
                      </a:r>
                      <a:r>
                        <a:rPr lang="es-E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Calibri"/>
                          <a:cs typeface="Times New Roman"/>
                          <a:sym typeface="Helvetica Neue Light"/>
                        </a:rPr>
                        <a:t>Incluye exámenes y consulta de interpretación de resultados9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$150 al 100%</a:t>
                      </a:r>
                      <a:endParaRPr lang="es-C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448735"/>
              </p:ext>
            </p:extLst>
          </p:nvPr>
        </p:nvGraphicFramePr>
        <p:xfrm>
          <a:off x="4149970" y="9174585"/>
          <a:ext cx="16248185" cy="624490"/>
        </p:xfrm>
        <a:graphic>
          <a:graphicData uri="http://schemas.openxmlformats.org/drawingml/2006/table">
            <a:tbl>
              <a:tblPr firstRow="1" firstCol="1" bandRow="1"/>
              <a:tblGrid>
                <a:gridCol w="8393722">
                  <a:extLst>
                    <a:ext uri="{9D8B030D-6E8A-4147-A177-3AD203B41FA5}">
                      <a16:colId xmlns:a16="http://schemas.microsoft.com/office/drawing/2014/main" val="3230633278"/>
                    </a:ext>
                  </a:extLst>
                </a:gridCol>
                <a:gridCol w="7854463">
                  <a:extLst>
                    <a:ext uri="{9D8B030D-6E8A-4147-A177-3AD203B41FA5}">
                      <a16:colId xmlns:a16="http://schemas.microsoft.com/office/drawing/2014/main" val="3428710190"/>
                    </a:ext>
                  </a:extLst>
                </a:gridCol>
              </a:tblGrid>
              <a:tr h="624490">
                <a:tc>
                  <a:txBody>
                    <a:bodyPr/>
                    <a:lstStyle/>
                    <a:p>
                      <a:pPr marL="0" marR="0" indent="0" algn="ctr" defTabSz="8215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Calibri"/>
                          <a:cs typeface="Times New Roman"/>
                          <a:sym typeface="Helvetica Neue Light"/>
                        </a:rPr>
                        <a:t>Chequeo Oftalmológico. Incluye lentes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$100 al 100%</a:t>
                      </a:r>
                      <a:endParaRPr lang="es-C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753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1-Assa-Póliza-Colectiva-Salud.jpg" descr="1-Assa-Póliza-Colectiva-Salu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0761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419"/>
            <a:ext cx="24384000" cy="13678115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163"/>
          <p:cNvSpPr txBox="1"/>
          <p:nvPr/>
        </p:nvSpPr>
        <p:spPr>
          <a:xfrm>
            <a:off x="12829071" y="4226243"/>
            <a:ext cx="7009728" cy="338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 algn="l" defTabSz="821529">
              <a:lnSpc>
                <a:spcPct val="60000"/>
              </a:lnSpc>
              <a:defRPr sz="10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Póliza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algn="l" defTabSz="821529">
              <a:lnSpc>
                <a:spcPct val="60000"/>
              </a:lnSpc>
              <a:defRPr sz="10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Colectiva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algn="l" defTabSz="821529">
              <a:lnSpc>
                <a:spcPct val="60000"/>
              </a:lnSpc>
              <a:defRPr sz="10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Salud</a:t>
            </a:r>
          </a:p>
        </p:txBody>
      </p:sp>
      <p:pic>
        <p:nvPicPr>
          <p:cNvPr id="334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5836" y="2001930"/>
            <a:ext cx="1275361" cy="1275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3138" y="10761785"/>
            <a:ext cx="2461847" cy="246184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001696" y="1890368"/>
            <a:ext cx="5680602" cy="14984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400" b="1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Plan del </a:t>
            </a:r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0" lang="es-ES" sz="4400" b="1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ersonal RICOH</a:t>
            </a:r>
            <a:endParaRPr kumimoji="0" lang="es-CR" sz="4400" b="1" i="0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 animBg="1" advAuto="0"/>
      <p:bldP spid="334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0" y="2621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534" y="990067"/>
            <a:ext cx="13312142" cy="413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3-Assa-Póliza-Colectiva-Salud.png" descr="3-Assa-Póliza-Colectiva-Salud.pn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621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0" name="pasted-image.pdf" descr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26190" y="558899"/>
            <a:ext cx="1275361" cy="1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Shape 369"/>
          <p:cNvSpPr txBox="1"/>
          <p:nvPr/>
        </p:nvSpPr>
        <p:spPr>
          <a:xfrm>
            <a:off x="12620355" y="2774407"/>
            <a:ext cx="6480935" cy="832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 defTabSz="821529">
              <a:lnSpc>
                <a:spcPct val="70000"/>
              </a:lnSpc>
              <a:defRPr sz="6000" b="1" cap="all">
                <a:solidFill>
                  <a:srgbClr val="053B6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Assa </a:t>
            </a:r>
            <a:r>
              <a:rPr dirty="0"/>
              <a:t>Medic Móvil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8154605" y="3733699"/>
            <a:ext cx="15348865" cy="7043962"/>
            <a:chOff x="8090010" y="4886939"/>
            <a:chExt cx="15348865" cy="7043962"/>
          </a:xfrm>
        </p:grpSpPr>
        <p:pic>
          <p:nvPicPr>
            <p:cNvPr id="579" name="pasted-image.pdf" descr="pasted-image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90010" y="4977867"/>
              <a:ext cx="15285297" cy="695303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83" name="Shape 370"/>
            <p:cNvSpPr txBox="1"/>
            <p:nvPr/>
          </p:nvSpPr>
          <p:spPr>
            <a:xfrm>
              <a:off x="8252928" y="4886939"/>
              <a:ext cx="6292649" cy="23602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/>
            <a:p>
              <a:pPr defTabSz="821529">
                <a:lnSpc>
                  <a:spcPct val="90000"/>
                </a:lnSpc>
                <a:defRPr sz="4000" b="1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4000" b="1" cap="all" dirty="0" err="1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Consulta</a:t>
              </a:r>
              <a:r>
                <a:rPr sz="4000" b="1" cap="all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sz="4000" b="1" cap="all" dirty="0" err="1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Médica</a:t>
              </a:r>
              <a:r>
                <a:rPr lang="es-CR" sz="4000" b="1" cap="all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sz="4000" b="1" cap="all" dirty="0" err="1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Telefónica</a:t>
              </a:r>
              <a:r>
                <a:rPr lang="es-CR" sz="4000" b="1" cap="all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</a:p>
            <a:p>
              <a:pPr defTabSz="821529">
                <a:lnSpc>
                  <a:spcPct val="90000"/>
                </a:lnSpc>
                <a:defRPr sz="4000" b="1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CR" dirty="0">
                  <a:latin typeface="Calibri" charset="0"/>
                  <a:ea typeface="Calibri" charset="0"/>
                  <a:cs typeface="Calibri" charset="0"/>
                </a:rPr>
                <a:t>Y </a:t>
              </a:r>
            </a:p>
            <a:p>
              <a:pPr defTabSz="821529">
                <a:lnSpc>
                  <a:spcPct val="90000"/>
                </a:lnSpc>
                <a:defRPr sz="4000" b="1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CR" dirty="0">
                  <a:latin typeface="Calibri" charset="0"/>
                  <a:ea typeface="Calibri" charset="0"/>
                  <a:cs typeface="Calibri" charset="0"/>
                </a:rPr>
                <a:t>APP ASSA SALUD</a:t>
              </a:r>
              <a:endParaRPr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85" name="Shape 371"/>
            <p:cNvSpPr txBox="1"/>
            <p:nvPr/>
          </p:nvSpPr>
          <p:spPr>
            <a:xfrm>
              <a:off x="8685005" y="7748186"/>
              <a:ext cx="6149112" cy="12522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4" tIns="71434" rIns="71434" bIns="71434" anchor="ctr">
              <a:spAutoFit/>
            </a:bodyPr>
            <a:lstStyle/>
            <a:p>
              <a:pPr algn="l" defTabSz="821529">
                <a:lnSpc>
                  <a:spcPct val="90000"/>
                </a:lnSpc>
                <a:defRPr sz="4000" b="1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4000" dirty="0"/>
                <a:t>Consulta médica </a:t>
              </a:r>
              <a:endParaRPr sz="4000" dirty="0">
                <a:latin typeface="+mn-lt"/>
                <a:ea typeface="+mn-ea"/>
                <a:cs typeface="+mn-cs"/>
                <a:sym typeface="Helvetica"/>
              </a:endParaRPr>
            </a:p>
            <a:p>
              <a:pPr algn="l" defTabSz="821529">
                <a:lnSpc>
                  <a:spcPct val="90000"/>
                </a:lnSpc>
                <a:defRPr sz="3700" b="1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4000" dirty="0"/>
                <a:t>a domicilio con Co-Pago</a:t>
              </a:r>
            </a:p>
          </p:txBody>
        </p:sp>
        <p:sp>
          <p:nvSpPr>
            <p:cNvPr id="586" name="Shape 372"/>
            <p:cNvSpPr txBox="1"/>
            <p:nvPr/>
          </p:nvSpPr>
          <p:spPr>
            <a:xfrm>
              <a:off x="8685005" y="10346031"/>
              <a:ext cx="5860572" cy="759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4" tIns="71434" rIns="71434" bIns="71434" anchor="ctr">
              <a:spAutoFit/>
            </a:bodyPr>
            <a:lstStyle>
              <a:lvl1pPr algn="l" defTabSz="821529">
                <a:defRPr sz="3700" b="1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4000" dirty="0"/>
                <a:t>Urgencias con Co-Pago</a:t>
              </a:r>
            </a:p>
          </p:txBody>
        </p:sp>
        <p:sp>
          <p:nvSpPr>
            <p:cNvPr id="587" name="Shape 373"/>
            <p:cNvSpPr txBox="1"/>
            <p:nvPr/>
          </p:nvSpPr>
          <p:spPr>
            <a:xfrm>
              <a:off x="15423129" y="5267270"/>
              <a:ext cx="7895661" cy="16831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4" tIns="71434" rIns="71434" bIns="71434" anchor="ctr">
              <a:spAutoFit/>
            </a:bodyPr>
            <a:lstStyle/>
            <a:p>
              <a:pPr defTabSz="1219261">
                <a:lnSpc>
                  <a:spcPts val="12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Orientación</a:t>
              </a:r>
              <a:r>
                <a:rPr dirty="0"/>
                <a:t>  </a:t>
              </a:r>
              <a:r>
                <a:rPr dirty="0" err="1"/>
                <a:t>médica</a:t>
              </a:r>
              <a:r>
                <a:rPr dirty="0"/>
                <a:t> (sin costo) para aclarar </a:t>
              </a:r>
            </a:p>
            <a:p>
              <a:pPr defTabSz="1219261">
                <a:lnSpc>
                  <a:spcPts val="12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defTabSz="1219261">
                <a:lnSpc>
                  <a:spcPts val="12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defTabSz="1219261">
                <a:lnSpc>
                  <a:spcPts val="12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dudas, tratamientos o medicamentos, las 24 </a:t>
              </a:r>
              <a:br>
                <a:rPr dirty="0"/>
              </a:br>
              <a:endParaRPr dirty="0"/>
            </a:p>
            <a:p>
              <a:pPr defTabSz="1219261">
                <a:lnSpc>
                  <a:spcPts val="12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defTabSz="1219261">
                <a:lnSpc>
                  <a:spcPts val="12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horas del día los 365 días al </a:t>
              </a:r>
              <a:r>
                <a:rPr dirty="0" err="1"/>
                <a:t>año</a:t>
              </a:r>
              <a:r>
                <a:rPr lang="es-CR" dirty="0"/>
                <a:t>, </a:t>
              </a:r>
            </a:p>
            <a:p>
              <a:pPr defTabSz="1219261">
                <a:lnSpc>
                  <a:spcPts val="12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lang="es-CR" dirty="0"/>
            </a:p>
            <a:p>
              <a:pPr defTabSz="1219261">
                <a:lnSpc>
                  <a:spcPts val="12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lang="es-CR" dirty="0"/>
            </a:p>
            <a:p>
              <a:pPr defTabSz="1219261">
                <a:lnSpc>
                  <a:spcPts val="12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CR" dirty="0"/>
                <a:t>por teléfono o video conferencia.</a:t>
              </a:r>
              <a:endParaRPr dirty="0"/>
            </a:p>
          </p:txBody>
        </p:sp>
        <p:sp>
          <p:nvSpPr>
            <p:cNvPr id="588" name="Shape 374"/>
            <p:cNvSpPr txBox="1"/>
            <p:nvPr/>
          </p:nvSpPr>
          <p:spPr>
            <a:xfrm>
              <a:off x="15423129" y="9787946"/>
              <a:ext cx="8015746" cy="18759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6" tIns="71436" rIns="71436" bIns="71436" anchor="ctr">
              <a:spAutoFit/>
            </a:bodyPr>
            <a:lstStyle/>
            <a:p>
              <a:pPr defTabSz="1219261">
                <a:lnSpc>
                  <a:spcPts val="11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defTabSz="1219261">
                <a:lnSpc>
                  <a:spcPts val="11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defTabSz="1219261">
                <a:lnSpc>
                  <a:spcPts val="11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Por un co-pago de </a:t>
              </a:r>
              <a:r>
                <a:rPr sz="2400" dirty="0"/>
                <a:t>₵</a:t>
              </a:r>
              <a:r>
                <a:rPr dirty="0"/>
                <a:t>5,000 cada asegurado </a:t>
              </a:r>
            </a:p>
            <a:p>
              <a:pPr defTabSz="1219261">
                <a:lnSpc>
                  <a:spcPts val="11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defTabSz="1219261">
                <a:lnSpc>
                  <a:spcPts val="11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defTabSz="1219261">
                <a:lnSpc>
                  <a:spcPts val="11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recibirá cobertura 24/7 de servicio de </a:t>
              </a:r>
            </a:p>
            <a:p>
              <a:pPr defTabSz="1219261">
                <a:lnSpc>
                  <a:spcPts val="11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defTabSz="1219261">
                <a:lnSpc>
                  <a:spcPts val="11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defTabSz="1219261">
                <a:lnSpc>
                  <a:spcPts val="11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ambulancia ante cualquier accidente o crisis </a:t>
              </a:r>
            </a:p>
            <a:p>
              <a:pPr defTabSz="1219261">
                <a:lnSpc>
                  <a:spcPts val="11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defTabSz="1219261">
                <a:lnSpc>
                  <a:spcPts val="11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defTabSz="1219261">
                <a:lnSpc>
                  <a:spcPts val="11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médica (urgencias específicas)</a:t>
              </a:r>
            </a:p>
          </p:txBody>
        </p:sp>
        <p:sp>
          <p:nvSpPr>
            <p:cNvPr id="589" name="Shape 375"/>
            <p:cNvSpPr txBox="1"/>
            <p:nvPr/>
          </p:nvSpPr>
          <p:spPr>
            <a:xfrm>
              <a:off x="15543215" y="7666195"/>
              <a:ext cx="7775575" cy="1416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6" tIns="71436" rIns="71436" bIns="71436" anchor="ctr">
              <a:spAutoFit/>
            </a:bodyPr>
            <a:lstStyle/>
            <a:p>
              <a:pPr defTabSz="1219261">
                <a:lnSpc>
                  <a:spcPts val="12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  <a:p>
              <a:pPr defTabSz="1219261">
                <a:lnSpc>
                  <a:spcPts val="12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Por un co-pago de </a:t>
              </a:r>
              <a:r>
                <a:rPr sz="2400"/>
                <a:t>₵</a:t>
              </a:r>
              <a:r>
                <a:t>5,000 cada asegurado </a:t>
              </a:r>
            </a:p>
            <a:p>
              <a:pPr defTabSz="1219261">
                <a:lnSpc>
                  <a:spcPts val="12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  <a:p>
              <a:pPr defTabSz="1219261">
                <a:lnSpc>
                  <a:spcPts val="12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  <a:p>
              <a:pPr defTabSz="1219261">
                <a:lnSpc>
                  <a:spcPts val="12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podrá coordinar visita para consulta médica</a:t>
              </a:r>
            </a:p>
            <a:p>
              <a:pPr defTabSz="1219261">
                <a:lnSpc>
                  <a:spcPts val="12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  <a:p>
              <a:pPr defTabSz="1219261">
                <a:lnSpc>
                  <a:spcPts val="12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  <a:p>
              <a:pPr defTabSz="1219261">
                <a:lnSpc>
                  <a:spcPts val="1200"/>
                </a:lnSpc>
                <a:defRPr sz="3000">
                  <a:solidFill>
                    <a:srgbClr val="1E3F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general (no urgencias) a domicilio</a:t>
              </a:r>
            </a:p>
          </p:txBody>
        </p:sp>
      </p:grpSp>
      <p:sp>
        <p:nvSpPr>
          <p:cNvPr id="3" name="Rectángulo 2"/>
          <p:cNvSpPr/>
          <p:nvPr/>
        </p:nvSpPr>
        <p:spPr>
          <a:xfrm>
            <a:off x="6795810" y="11331225"/>
            <a:ext cx="184322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61">
              <a:defRPr sz="300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CR" sz="4000" b="1" dirty="0">
                <a:solidFill>
                  <a:srgbClr val="1E3F6B"/>
                </a:solidFill>
                <a:latin typeface="Calibri"/>
                <a:ea typeface="Calibri"/>
                <a:cs typeface="Calibri"/>
              </a:rPr>
              <a:t>Para hacer uso de este beneficio se debe de llamar </a:t>
            </a:r>
          </a:p>
          <a:p>
            <a:pPr defTabSz="1219261">
              <a:defRPr sz="3000">
                <a:solidFill>
                  <a:srgbClr val="1E3F6B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CR" sz="4000" b="1" dirty="0">
                <a:solidFill>
                  <a:srgbClr val="1E3F6B"/>
                </a:solidFill>
                <a:latin typeface="Calibri"/>
                <a:ea typeface="Calibri"/>
                <a:cs typeface="Calibri"/>
              </a:rPr>
              <a:t>al número </a:t>
            </a:r>
            <a:r>
              <a:rPr lang="es-CR" sz="4000" b="1" u="sng" dirty="0">
                <a:solidFill>
                  <a:srgbClr val="1E3F6B"/>
                </a:solidFill>
                <a:latin typeface="Calibri"/>
                <a:ea typeface="Calibri"/>
                <a:cs typeface="Calibri"/>
              </a:rPr>
              <a:t>2503 2799 opción 1.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" grpId="0" animBg="1" advAuto="0"/>
      <p:bldP spid="58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1-Assa-Póliza-Colectiva-Salud.jpg" descr="1-Assa-Póliza-Colectiva-Salu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163"/>
          <p:cNvSpPr txBox="1"/>
          <p:nvPr/>
        </p:nvSpPr>
        <p:spPr>
          <a:xfrm>
            <a:off x="12829071" y="3999408"/>
            <a:ext cx="9908157" cy="3837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 algn="l" defTabSz="821529">
              <a:lnSpc>
                <a:spcPct val="60000"/>
              </a:lnSpc>
              <a:defRPr sz="10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dirty="0"/>
          </a:p>
          <a:p>
            <a:pPr algn="l" defTabSz="821529">
              <a:lnSpc>
                <a:spcPct val="60000"/>
              </a:lnSpc>
              <a:defRPr sz="10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dirty="0"/>
          </a:p>
          <a:p>
            <a:pPr algn="l" defTabSz="821529">
              <a:lnSpc>
                <a:spcPct val="60000"/>
              </a:lnSpc>
              <a:defRPr sz="10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dirty="0"/>
          </a:p>
          <a:p>
            <a:pPr algn="l" defTabSz="821529">
              <a:lnSpc>
                <a:spcPct val="60000"/>
              </a:lnSpc>
              <a:defRPr sz="10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PROCEDIMIENTOS</a:t>
            </a:r>
            <a:endParaRPr dirty="0"/>
          </a:p>
        </p:txBody>
      </p:sp>
      <p:pic>
        <p:nvPicPr>
          <p:cNvPr id="334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5836" y="2001930"/>
            <a:ext cx="1275361" cy="12753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171763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 animBg="1" advAuto="0"/>
      <p:bldP spid="334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912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67" y="556119"/>
            <a:ext cx="1275362" cy="1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201"/>
          <p:cNvSpPr txBox="1"/>
          <p:nvPr/>
        </p:nvSpPr>
        <p:spPr>
          <a:xfrm>
            <a:off x="15593556" y="7286630"/>
            <a:ext cx="144328" cy="59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821529">
              <a:defRPr sz="29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06" y="896893"/>
            <a:ext cx="11600283" cy="11834369"/>
          </a:xfrm>
          <a:prstGeom prst="rect">
            <a:avLst/>
          </a:prstGeom>
          <a:ln w="88900" cap="sq" cmpd="thickThin">
            <a:solidFill>
              <a:srgbClr val="00ACE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66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912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67" y="556119"/>
            <a:ext cx="1275362" cy="1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201"/>
          <p:cNvSpPr txBox="1"/>
          <p:nvPr/>
        </p:nvSpPr>
        <p:spPr>
          <a:xfrm>
            <a:off x="15593556" y="7286630"/>
            <a:ext cx="144328" cy="59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821529">
              <a:defRPr sz="29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66" y="927276"/>
            <a:ext cx="11793416" cy="11819624"/>
          </a:xfrm>
          <a:prstGeom prst="rect">
            <a:avLst/>
          </a:prstGeom>
          <a:ln w="88900" cap="sq" cmpd="thickThin">
            <a:solidFill>
              <a:srgbClr val="00ACE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8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7763508" y="6470975"/>
            <a:ext cx="936104" cy="61555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261" hangingPunct="1"/>
            <a:endParaRPr lang="id-ID" sz="3000" kern="1200" spc="100" dirty="0">
              <a:solidFill>
                <a:prstClr val="black"/>
              </a:solidFill>
              <a:latin typeface="Aileron" panose="00000500000000000000" pitchFamily="50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401712" y="792240"/>
            <a:ext cx="18801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61" hangingPunct="1"/>
            <a:r>
              <a:rPr lang="es-ES" sz="8000" b="1" kern="1200" dirty="0">
                <a:solidFill>
                  <a:srgbClr val="002060"/>
                </a:solidFill>
                <a:latin typeface="Calibri" panose="020F0502020204030204" pitchFamily="34" charset="0"/>
              </a:rPr>
              <a:t>Detalles importantes a considerar</a:t>
            </a:r>
            <a:endParaRPr lang="es-CR" sz="8000" b="1" kern="1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l" defTabSz="1219261" hangingPunct="1"/>
            <a:endParaRPr lang="es-CR" sz="80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6 Marcador de contenido"/>
          <p:cNvSpPr txBox="1">
            <a:spLocks/>
          </p:cNvSpPr>
          <p:nvPr/>
        </p:nvSpPr>
        <p:spPr>
          <a:xfrm>
            <a:off x="283742" y="2777135"/>
            <a:ext cx="24100258" cy="9614562"/>
          </a:xfrm>
          <a:prstGeom prst="rect">
            <a:avLst/>
          </a:prstGeom>
        </p:spPr>
        <p:txBody>
          <a:bodyPr>
            <a:normAutofit/>
          </a:bodyPr>
          <a:lstStyle>
            <a:lvl1pPr marL="914446" indent="-914446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299" indent="-762038" algn="l" defTabSz="1219261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1219261" rtl="0" eaLnBrk="1" latinLnBrk="0" hangingPunct="1">
              <a:spcBef>
                <a:spcPct val="20000"/>
              </a:spcBef>
              <a:buFont typeface="Arial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1219261" rtl="0" eaLnBrk="1" latinLnBrk="0" hangingPunct="1">
              <a:spcBef>
                <a:spcPct val="20000"/>
              </a:spcBef>
              <a:buFont typeface="Arial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4400" dirty="0">
              <a:solidFill>
                <a:prstClr val="black"/>
              </a:solidFill>
            </a:endParaRPr>
          </a:p>
          <a:p>
            <a:r>
              <a:rPr lang="es-ES" sz="4400" dirty="0">
                <a:solidFill>
                  <a:prstClr val="black"/>
                </a:solidFill>
              </a:rPr>
              <a:t>Número de atención al asegurado: 2503-2799.</a:t>
            </a:r>
          </a:p>
          <a:p>
            <a:pPr marL="0" indent="0">
              <a:buFont typeface="Arial"/>
              <a:buNone/>
            </a:pPr>
            <a:r>
              <a:rPr lang="es-ES" sz="4400" dirty="0">
                <a:solidFill>
                  <a:prstClr val="black"/>
                </a:solidFill>
              </a:rPr>
              <a:t>        Opción 1: ASSA Medic Móvil</a:t>
            </a:r>
          </a:p>
          <a:p>
            <a:pPr marL="0" indent="0">
              <a:buFont typeface="Arial"/>
              <a:buNone/>
            </a:pPr>
            <a:r>
              <a:rPr lang="es-ES" sz="4400" dirty="0">
                <a:solidFill>
                  <a:prstClr val="black"/>
                </a:solidFill>
              </a:rPr>
              <a:t>        Opción 2: Atención al asegurado</a:t>
            </a:r>
          </a:p>
          <a:p>
            <a:pPr marL="0" indent="0">
              <a:buFont typeface="Arial"/>
              <a:buNone/>
            </a:pPr>
            <a:endParaRPr lang="es-ES" sz="4400" dirty="0">
              <a:solidFill>
                <a:prstClr val="black"/>
              </a:solidFill>
            </a:endParaRPr>
          </a:p>
          <a:p>
            <a:r>
              <a:rPr lang="es-ES" sz="4400" dirty="0">
                <a:solidFill>
                  <a:prstClr val="black"/>
                </a:solidFill>
              </a:rPr>
              <a:t>Pre autorizaciones </a:t>
            </a:r>
            <a:r>
              <a:rPr lang="es-ES" sz="4400" u="sng" dirty="0">
                <a:solidFill>
                  <a:prstClr val="black"/>
                </a:solidFill>
              </a:rPr>
              <a:t>por encima de 300 USD </a:t>
            </a:r>
          </a:p>
          <a:p>
            <a:endParaRPr lang="es-ES" sz="4400" dirty="0">
              <a:solidFill>
                <a:prstClr val="black"/>
              </a:solidFill>
            </a:endParaRPr>
          </a:p>
          <a:p>
            <a:r>
              <a:rPr lang="es-ES" sz="4400" dirty="0">
                <a:solidFill>
                  <a:prstClr val="black"/>
                </a:solidFill>
              </a:rPr>
              <a:t>Correo de Pre autorizaciones: </a:t>
            </a:r>
            <a:r>
              <a:rPr lang="es-ES" sz="4400" dirty="0">
                <a:solidFill>
                  <a:prstClr val="black"/>
                </a:solidFill>
                <a:hlinkClick r:id="rId3"/>
              </a:rPr>
              <a:t>autorizacionescr@assanet.com</a:t>
            </a:r>
            <a:r>
              <a:rPr lang="es-ES" sz="4400" dirty="0">
                <a:solidFill>
                  <a:prstClr val="black"/>
                </a:solidFill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s-ES" sz="4400" dirty="0">
                <a:solidFill>
                  <a:prstClr val="black"/>
                </a:solidFill>
              </a:rPr>
              <a:t>       </a:t>
            </a:r>
            <a:r>
              <a:rPr lang="es-ES" sz="4400" b="1" dirty="0">
                <a:solidFill>
                  <a:prstClr val="black"/>
                </a:solidFill>
              </a:rPr>
              <a:t>(Correo de recepción de formulario BOT)</a:t>
            </a:r>
          </a:p>
          <a:p>
            <a:endParaRPr lang="es-ES" sz="4400" dirty="0">
              <a:solidFill>
                <a:prstClr val="black"/>
              </a:solidFill>
            </a:endParaRPr>
          </a:p>
          <a:p>
            <a:r>
              <a:rPr lang="es-ES" sz="4400" dirty="0">
                <a:solidFill>
                  <a:prstClr val="black"/>
                </a:solidFill>
              </a:rPr>
              <a:t>Consultas de procesos o de pre autorizaciones: </a:t>
            </a:r>
            <a:r>
              <a:rPr lang="es-ES" sz="4400" dirty="0">
                <a:solidFill>
                  <a:prstClr val="black"/>
                </a:solidFill>
                <a:hlinkClick r:id="rId4"/>
              </a:rPr>
              <a:t>asesoriacr@assanet.com</a:t>
            </a:r>
            <a:r>
              <a:rPr lang="es-ES" sz="4400" dirty="0">
                <a:solidFill>
                  <a:prstClr val="black"/>
                </a:solidFill>
              </a:rPr>
              <a:t> </a:t>
            </a:r>
          </a:p>
          <a:p>
            <a:endParaRPr lang="es-ES" sz="4400" dirty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endParaRPr lang="es-ES" sz="4400" dirty="0">
              <a:solidFill>
                <a:prstClr val="black"/>
              </a:solidFill>
            </a:endParaRPr>
          </a:p>
          <a:p>
            <a:endParaRPr lang="es-ES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es-ES" dirty="0">
              <a:solidFill>
                <a:prstClr val="black"/>
              </a:solidFill>
            </a:endParaRPr>
          </a:p>
          <a:p>
            <a:endParaRPr lang="es-C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22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912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67" y="556119"/>
            <a:ext cx="1275362" cy="1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201"/>
          <p:cNvSpPr txBox="1"/>
          <p:nvPr/>
        </p:nvSpPr>
        <p:spPr>
          <a:xfrm>
            <a:off x="15593556" y="7286630"/>
            <a:ext cx="144328" cy="59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821529">
              <a:defRPr sz="29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9"/>
          <a:stretch/>
        </p:blipFill>
        <p:spPr bwMode="auto">
          <a:xfrm>
            <a:off x="7831015" y="657303"/>
            <a:ext cx="9642954" cy="1222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81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884788" y="792240"/>
            <a:ext cx="18801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61" hangingPunct="1"/>
            <a:r>
              <a:rPr lang="es-ES" sz="8000" b="1" kern="1200" dirty="0">
                <a:solidFill>
                  <a:srgbClr val="002060"/>
                </a:solidFill>
                <a:latin typeface="Calibri" panose="020F0502020204030204" pitchFamily="34" charset="0"/>
              </a:rPr>
              <a:t>Formulario Único. Parte 1 Asegurado</a:t>
            </a:r>
            <a:endParaRPr lang="es-CR" sz="8000" b="1" kern="1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l" defTabSz="1219261" hangingPunct="1"/>
            <a:endParaRPr lang="es-CR" sz="80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450713" y="2536646"/>
            <a:ext cx="21042226" cy="119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257" tIns="45129" rIns="90257" bIns="45129">
            <a:spAutoFit/>
          </a:bodyPr>
          <a:lstStyle/>
          <a:p>
            <a:pPr lvl="1" algn="l" defTabSz="1219261" hangingPunct="1">
              <a:defRPr/>
            </a:pPr>
            <a:endParaRPr lang="es-ES_tradnl" sz="3600" kern="1200" dirty="0">
              <a:solidFill>
                <a:srgbClr val="002060"/>
              </a:solidFill>
              <a:latin typeface="Calibri"/>
            </a:endParaRPr>
          </a:p>
          <a:p>
            <a:pPr algn="l" defTabSz="1219261" hangingPunct="1">
              <a:defRPr/>
            </a:pPr>
            <a:endParaRPr lang="es-ES" sz="3600" kern="12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116" y="2412049"/>
            <a:ext cx="15332743" cy="1035519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80301" y="7362092"/>
            <a:ext cx="3563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Siempre debe ser completado, de lo contrario se devuelve el reclamo.</a:t>
            </a:r>
            <a:endParaRPr lang="es-C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73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884788" y="792240"/>
            <a:ext cx="18801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61" hangingPunct="1"/>
            <a:r>
              <a:rPr lang="es-ES" sz="8000" b="1" kern="1200" dirty="0">
                <a:solidFill>
                  <a:srgbClr val="002060"/>
                </a:solidFill>
                <a:latin typeface="Calibri" panose="020F0502020204030204" pitchFamily="34" charset="0"/>
              </a:rPr>
              <a:t>Formulario Único. Parte 2 Doctor</a:t>
            </a:r>
            <a:endParaRPr lang="es-CR" sz="8000" b="1" kern="1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l" defTabSz="1219261" hangingPunct="1"/>
            <a:endParaRPr lang="es-CR" sz="80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450713" y="2536646"/>
            <a:ext cx="21042226" cy="119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257" tIns="45129" rIns="90257" bIns="45129">
            <a:spAutoFit/>
          </a:bodyPr>
          <a:lstStyle/>
          <a:p>
            <a:pPr lvl="1" algn="l" defTabSz="1219261" hangingPunct="1">
              <a:defRPr/>
            </a:pPr>
            <a:endParaRPr lang="es-ES_tradnl" sz="3600" kern="1200" dirty="0">
              <a:solidFill>
                <a:srgbClr val="002060"/>
              </a:solidFill>
              <a:latin typeface="Calibri"/>
            </a:endParaRPr>
          </a:p>
          <a:p>
            <a:pPr algn="l" defTabSz="1219261" hangingPunct="1">
              <a:defRPr/>
            </a:pPr>
            <a:endParaRPr lang="es-ES" sz="3600" kern="12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340" y="2134303"/>
            <a:ext cx="16651474" cy="1026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49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884788" y="792240"/>
            <a:ext cx="18801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61" hangingPunct="1"/>
            <a:r>
              <a:rPr lang="es-ES" sz="8000" b="1" kern="1200" dirty="0">
                <a:solidFill>
                  <a:srgbClr val="002060"/>
                </a:solidFill>
                <a:latin typeface="Calibri" panose="020F0502020204030204" pitchFamily="34" charset="0"/>
              </a:rPr>
              <a:t>Formulario Único. Parte 2 Doctor</a:t>
            </a:r>
            <a:endParaRPr lang="es-CR" sz="8000" b="1" kern="1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l" defTabSz="1219261" hangingPunct="1"/>
            <a:endParaRPr lang="es-CR" sz="80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450713" y="2536646"/>
            <a:ext cx="21042226" cy="119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257" tIns="45129" rIns="90257" bIns="45129">
            <a:spAutoFit/>
          </a:bodyPr>
          <a:lstStyle/>
          <a:p>
            <a:pPr lvl="1" algn="l" defTabSz="1219261" hangingPunct="1">
              <a:defRPr/>
            </a:pPr>
            <a:endParaRPr lang="es-ES_tradnl" sz="3600" kern="1200" dirty="0">
              <a:solidFill>
                <a:srgbClr val="002060"/>
              </a:solidFill>
              <a:latin typeface="Calibri"/>
            </a:endParaRPr>
          </a:p>
          <a:p>
            <a:pPr algn="l" defTabSz="1219261" hangingPunct="1">
              <a:defRPr/>
            </a:pPr>
            <a:endParaRPr lang="es-ES" sz="3600" kern="12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066" y="1991114"/>
            <a:ext cx="15130312" cy="45500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066" y="6541173"/>
            <a:ext cx="15431464" cy="6594987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03385" y="4881261"/>
            <a:ext cx="3352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Si no se completan estas secciones en el formulario, el asegurado debe de presentar las recetas entregadas por el médico tratante.</a:t>
            </a:r>
            <a:endParaRPr lang="es-C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84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884788" y="792240"/>
            <a:ext cx="18801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61" hangingPunct="1"/>
            <a:r>
              <a:rPr lang="es-ES" sz="8000" b="1" kern="1200" dirty="0">
                <a:solidFill>
                  <a:srgbClr val="002060"/>
                </a:solidFill>
                <a:latin typeface="Calibri" panose="020F0502020204030204" pitchFamily="34" charset="0"/>
              </a:rPr>
              <a:t>Formulario Único. Parte 2 Doctor</a:t>
            </a:r>
            <a:endParaRPr lang="es-CR" sz="8000" b="1" kern="1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l" defTabSz="1219261" hangingPunct="1"/>
            <a:endParaRPr lang="es-CR" sz="80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450713" y="2536646"/>
            <a:ext cx="21042226" cy="119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257" tIns="45129" rIns="90257" bIns="45129">
            <a:spAutoFit/>
          </a:bodyPr>
          <a:lstStyle/>
          <a:p>
            <a:pPr lvl="1" algn="l" defTabSz="1219261" hangingPunct="1">
              <a:defRPr/>
            </a:pPr>
            <a:endParaRPr lang="es-ES_tradnl" sz="3600" kern="1200" dirty="0">
              <a:solidFill>
                <a:srgbClr val="002060"/>
              </a:solidFill>
              <a:latin typeface="Calibri"/>
            </a:endParaRPr>
          </a:p>
          <a:p>
            <a:pPr algn="l" defTabSz="1219261" hangingPunct="1">
              <a:defRPr/>
            </a:pPr>
            <a:endParaRPr lang="es-ES" sz="3600" kern="12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876" y="2848771"/>
            <a:ext cx="16533669" cy="93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2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hape 167"/>
          <p:cNvSpPr txBox="1"/>
          <p:nvPr/>
        </p:nvSpPr>
        <p:spPr>
          <a:xfrm>
            <a:off x="1497766" y="907229"/>
            <a:ext cx="3855218" cy="1436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 algn="l" defTabSz="821529">
              <a:lnSpc>
                <a:spcPct val="70000"/>
              </a:lnSpc>
              <a:defRPr sz="6000" b="1" cap="all">
                <a:solidFill>
                  <a:srgbClr val="053B6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ASPECTOS </a:t>
            </a:r>
          </a:p>
          <a:p>
            <a:pPr algn="l" defTabSz="821529">
              <a:lnSpc>
                <a:spcPct val="70000"/>
              </a:lnSpc>
              <a:defRPr sz="6000" b="1" cap="all">
                <a:solidFill>
                  <a:srgbClr val="053B6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GENERALES</a:t>
            </a:r>
            <a:endParaRPr dirty="0"/>
          </a:p>
        </p:txBody>
      </p:sp>
      <p:grpSp>
        <p:nvGrpSpPr>
          <p:cNvPr id="341" name="Agrupar 8"/>
          <p:cNvGrpSpPr/>
          <p:nvPr/>
        </p:nvGrpSpPr>
        <p:grpSpPr>
          <a:xfrm>
            <a:off x="13166544" y="3261147"/>
            <a:ext cx="7178244" cy="3346611"/>
            <a:chOff x="875770" y="0"/>
            <a:chExt cx="7178243" cy="3346609"/>
          </a:xfrm>
        </p:grpSpPr>
        <p:sp>
          <p:nvSpPr>
            <p:cNvPr id="339" name="Shape 171"/>
            <p:cNvSpPr txBox="1"/>
            <p:nvPr/>
          </p:nvSpPr>
          <p:spPr>
            <a:xfrm>
              <a:off x="875770" y="2081523"/>
              <a:ext cx="7178243" cy="1265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6" tIns="71436" rIns="71436" bIns="71436" numCol="1" anchor="ctr">
              <a:spAutoFit/>
            </a:bodyPr>
            <a:lstStyle/>
            <a:p>
              <a:pPr algn="l"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Coaseguro</a:t>
              </a:r>
              <a:r>
                <a:rPr dirty="0"/>
                <a:t>: 20%</a:t>
              </a:r>
              <a:r>
                <a:rPr lang="es-ES" dirty="0"/>
                <a:t> dentro de la Red</a:t>
              </a:r>
            </a:p>
            <a:p>
              <a:pPr algn="l"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ES" dirty="0"/>
                <a:t>		</a:t>
              </a:r>
              <a:endParaRPr dirty="0"/>
            </a:p>
          </p:txBody>
        </p:sp>
        <p:pic>
          <p:nvPicPr>
            <p:cNvPr id="340" name="image9.png" descr="image9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7242" y="0"/>
              <a:ext cx="2031674" cy="20316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4" name="Agrupar 9"/>
          <p:cNvGrpSpPr/>
          <p:nvPr/>
        </p:nvGrpSpPr>
        <p:grpSpPr>
          <a:xfrm>
            <a:off x="3982967" y="7839100"/>
            <a:ext cx="4026740" cy="3545023"/>
            <a:chOff x="248222" y="0"/>
            <a:chExt cx="4026739" cy="3545022"/>
          </a:xfrm>
        </p:grpSpPr>
        <p:sp>
          <p:nvSpPr>
            <p:cNvPr id="342" name="Shape 172"/>
            <p:cNvSpPr txBox="1"/>
            <p:nvPr/>
          </p:nvSpPr>
          <p:spPr>
            <a:xfrm>
              <a:off x="248222" y="2279935"/>
              <a:ext cx="4026739" cy="1265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6" tIns="71436" rIns="71436" bIns="71436" numCol="1" anchor="ctr">
              <a:spAutoFit/>
            </a:bodyPr>
            <a:lstStyle/>
            <a:p>
              <a: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Copago: $</a:t>
              </a:r>
              <a:r>
                <a:rPr lang="es-ES" dirty="0"/>
                <a:t>15</a:t>
              </a:r>
              <a:r>
                <a:rPr dirty="0"/>
                <a:t> </a:t>
              </a:r>
              <a:endParaRPr lang="es-ES" dirty="0"/>
            </a:p>
            <a:p>
              <a: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(consulta externa)</a:t>
              </a:r>
            </a:p>
          </p:txBody>
        </p:sp>
        <p:pic>
          <p:nvPicPr>
            <p:cNvPr id="343" name="image15.png" descr="image15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5757" y="0"/>
              <a:ext cx="2031671" cy="20316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7" name="Agrupar 10"/>
          <p:cNvGrpSpPr/>
          <p:nvPr/>
        </p:nvGrpSpPr>
        <p:grpSpPr>
          <a:xfrm>
            <a:off x="9033942" y="7579939"/>
            <a:ext cx="6238884" cy="4221252"/>
            <a:chOff x="-221899" y="0"/>
            <a:chExt cx="6238883" cy="4221251"/>
          </a:xfrm>
        </p:grpSpPr>
        <p:sp>
          <p:nvSpPr>
            <p:cNvPr id="345" name="Shape 173"/>
            <p:cNvSpPr txBox="1"/>
            <p:nvPr/>
          </p:nvSpPr>
          <p:spPr>
            <a:xfrm>
              <a:off x="-221899" y="2956164"/>
              <a:ext cx="6238883" cy="1265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6" tIns="71436" rIns="71436" bIns="71436" numCol="1" anchor="ctr">
              <a:spAutoFit/>
            </a:bodyPr>
            <a:lstStyle/>
            <a:p>
              <a: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Deducible: $1</a:t>
              </a:r>
              <a:r>
                <a:rPr lang="es-ES" dirty="0"/>
                <a:t>0</a:t>
              </a:r>
              <a:r>
                <a:rPr dirty="0"/>
                <a:t>0</a:t>
              </a:r>
              <a:endParaRPr dirty="0">
                <a:latin typeface="+mn-lt"/>
                <a:ea typeface="+mn-ea"/>
                <a:cs typeface="+mn-cs"/>
                <a:sym typeface="Helvetica"/>
              </a:endParaRPr>
            </a:p>
            <a:p>
              <a: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 (</a:t>
              </a:r>
              <a:r>
                <a:rPr lang="es-ES" dirty="0"/>
                <a:t>Aplica para </a:t>
              </a:r>
              <a:r>
                <a:rPr dirty="0" err="1"/>
                <a:t>medicamentos</a:t>
              </a:r>
              <a:r>
                <a:rPr dirty="0"/>
                <a:t>)</a:t>
              </a:r>
            </a:p>
          </p:txBody>
        </p:sp>
        <p:pic>
          <p:nvPicPr>
            <p:cNvPr id="346" name="pasted-image.pdf" descr="pasted-image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0302" y="0"/>
              <a:ext cx="2031708" cy="20316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0" name="Agrupar 6"/>
          <p:cNvGrpSpPr/>
          <p:nvPr/>
        </p:nvGrpSpPr>
        <p:grpSpPr>
          <a:xfrm>
            <a:off x="6303911" y="3261147"/>
            <a:ext cx="4193453" cy="4196843"/>
            <a:chOff x="220676" y="0"/>
            <a:chExt cx="4193452" cy="4196841"/>
          </a:xfrm>
        </p:grpSpPr>
        <p:sp>
          <p:nvSpPr>
            <p:cNvPr id="348" name="Shape 169"/>
            <p:cNvSpPr txBox="1"/>
            <p:nvPr/>
          </p:nvSpPr>
          <p:spPr>
            <a:xfrm>
              <a:off x="220676" y="1798111"/>
              <a:ext cx="4193452" cy="23987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6" tIns="71436" rIns="71436" bIns="71436" numCol="1" anchor="ctr">
              <a:spAutoFit/>
            </a:bodyPr>
            <a:lstStyle/>
            <a:p>
              <a: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Monto asegurado: </a:t>
              </a:r>
              <a:endParaRPr dirty="0">
                <a:latin typeface="+mn-lt"/>
                <a:ea typeface="+mn-ea"/>
                <a:cs typeface="+mn-cs"/>
                <a:sym typeface="Helvetica"/>
              </a:endParaRPr>
            </a:p>
            <a:p>
              <a: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$</a:t>
              </a:r>
              <a:r>
                <a:rPr lang="es-ES" dirty="0"/>
                <a:t>50</a:t>
              </a:r>
              <a:r>
                <a:rPr dirty="0"/>
                <a:t> 000</a:t>
              </a:r>
              <a:endParaRPr lang="es-CR" dirty="0"/>
            </a:p>
            <a:p>
              <a: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CR" dirty="0"/>
                <a:t>Póliza de Vida </a:t>
              </a:r>
            </a:p>
            <a:p>
              <a: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CR" dirty="0"/>
                <a:t>$10.000</a:t>
              </a:r>
              <a:endParaRPr dirty="0"/>
            </a:p>
          </p:txBody>
        </p:sp>
        <p:pic>
          <p:nvPicPr>
            <p:cNvPr id="349" name="pasted-image.pdf" descr="pasted-image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01547" y="0"/>
              <a:ext cx="2031709" cy="2031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1" name="Shape 170"/>
          <p:cNvSpPr txBox="1"/>
          <p:nvPr/>
        </p:nvSpPr>
        <p:spPr>
          <a:xfrm>
            <a:off x="12344176" y="5837036"/>
            <a:ext cx="144332" cy="698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6" tIns="71436" rIns="71436" bIns="71436" numCol="1" anchor="ctr">
            <a:spAutoFit/>
          </a:bodyPr>
          <a:lstStyle/>
          <a:p>
            <a:pPr defTabSz="1219261">
              <a:lnSpc>
                <a:spcPct val="90000"/>
              </a:lnSpc>
              <a:spcBef>
                <a:spcPts val="100"/>
              </a:spcBef>
              <a:defRPr sz="40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354" name="pasted-image.pdf" descr="pasted-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26190" y="558899"/>
            <a:ext cx="1275361" cy="1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pasted-image.pdf" descr="pasted-image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9534" y="990067"/>
            <a:ext cx="13312142" cy="413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9" t="19248" r="22543" b="21309"/>
          <a:stretch/>
        </p:blipFill>
        <p:spPr>
          <a:xfrm>
            <a:off x="22203193" y="10775682"/>
            <a:ext cx="1796715" cy="2310063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16064580" y="7579939"/>
            <a:ext cx="4169628" cy="3763019"/>
            <a:chOff x="16617633" y="7487613"/>
            <a:chExt cx="4169628" cy="3763019"/>
          </a:xfrm>
        </p:grpSpPr>
        <p:sp>
          <p:nvSpPr>
            <p:cNvPr id="3" name="Rectángulo 2"/>
            <p:cNvSpPr/>
            <p:nvPr/>
          </p:nvSpPr>
          <p:spPr>
            <a:xfrm>
              <a:off x="16617633" y="9927193"/>
              <a:ext cx="416962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4000" b="1" dirty="0">
                  <a:solidFill>
                    <a:srgbClr val="1B406B"/>
                  </a:solidFill>
                  <a:latin typeface="Calibri"/>
                  <a:ea typeface="Calibri"/>
                  <a:cs typeface="Calibri"/>
                </a:rPr>
                <a:t>Cobertura Regional</a:t>
              </a: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567"/>
                      </a14:imgEffect>
                      <a14:imgEffect>
                        <a14:saturation sat="8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8447" y="7487613"/>
              <a:ext cx="2268000" cy="22680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 advAuto="0"/>
      <p:bldP spid="341" grpId="0" animBg="1" advAuto="0"/>
      <p:bldP spid="344" grpId="0" animBg="1" advAuto="0"/>
      <p:bldP spid="347" grpId="0" animBg="1" advAuto="0"/>
      <p:bldP spid="350" grpId="0" animBg="1" advAuto="0"/>
      <p:bldP spid="354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884788" y="792240"/>
            <a:ext cx="18801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61" hangingPunct="1"/>
            <a:r>
              <a:rPr lang="es-ES" sz="8000" b="1" kern="1200" dirty="0">
                <a:solidFill>
                  <a:srgbClr val="002060"/>
                </a:solidFill>
                <a:latin typeface="Calibri" panose="020F0502020204030204" pitchFamily="34" charset="0"/>
              </a:rPr>
              <a:t>Formulario Único. Parte 2 Doctor</a:t>
            </a:r>
            <a:endParaRPr lang="es-CR" sz="8000" b="1" kern="1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l" defTabSz="1219261" hangingPunct="1"/>
            <a:endParaRPr lang="es-CR" sz="80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450713" y="2536646"/>
            <a:ext cx="21042226" cy="119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257" tIns="45129" rIns="90257" bIns="45129">
            <a:spAutoFit/>
          </a:bodyPr>
          <a:lstStyle/>
          <a:p>
            <a:pPr lvl="1" algn="l" defTabSz="1219261" hangingPunct="1">
              <a:defRPr/>
            </a:pPr>
            <a:endParaRPr lang="es-ES_tradnl" sz="3600" kern="1200" dirty="0">
              <a:solidFill>
                <a:srgbClr val="002060"/>
              </a:solidFill>
              <a:latin typeface="Calibri"/>
            </a:endParaRPr>
          </a:p>
          <a:p>
            <a:pPr algn="l" defTabSz="1219261" hangingPunct="1">
              <a:defRPr/>
            </a:pPr>
            <a:endParaRPr lang="es-ES" sz="3600" kern="12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876" y="2848771"/>
            <a:ext cx="16533669" cy="93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12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8" y="3334905"/>
            <a:ext cx="16431048" cy="9751063"/>
          </a:xfrm>
          <a:prstGeom prst="rect">
            <a:avLst/>
          </a:prstGeom>
        </p:spPr>
      </p:pic>
      <p:sp>
        <p:nvSpPr>
          <p:cNvPr id="4" name="1 CuadroTexto"/>
          <p:cNvSpPr txBox="1"/>
          <p:nvPr/>
        </p:nvSpPr>
        <p:spPr>
          <a:xfrm>
            <a:off x="884787" y="792238"/>
            <a:ext cx="219722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61" hangingPunct="1"/>
            <a:r>
              <a:rPr lang="es-ES" sz="8000" b="1" kern="1200" dirty="0">
                <a:solidFill>
                  <a:srgbClr val="002060"/>
                </a:solidFill>
                <a:latin typeface="Calibri" panose="020F0502020204030204" pitchFamily="34" charset="0"/>
              </a:rPr>
              <a:t>Formulario Único. Parte 2 Doctor y debe firmarlo el asegurado:</a:t>
            </a:r>
            <a:endParaRPr lang="es-CR" sz="8000" b="1" kern="1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l" defTabSz="1219261" hangingPunct="1"/>
            <a:endParaRPr lang="es-CR" sz="80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8923" y="5931877"/>
            <a:ext cx="2579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Sin firmas del asegurado y del médico se devuelve el reclamo.</a:t>
            </a:r>
            <a:endParaRPr lang="es-C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07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7763508" y="6470975"/>
            <a:ext cx="936104" cy="61555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261" hangingPunct="1"/>
            <a:endParaRPr lang="id-ID" sz="3000" kern="1200" spc="100" dirty="0">
              <a:solidFill>
                <a:prstClr val="black"/>
              </a:solidFill>
              <a:latin typeface="Aileron" panose="00000500000000000000" pitchFamily="50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763510" y="753504"/>
            <a:ext cx="95118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9261" hangingPunct="1"/>
            <a:r>
              <a:rPr lang="en-US" sz="8800" b="1" kern="1200" dirty="0">
                <a:solidFill>
                  <a:srgbClr val="002060"/>
                </a:solidFill>
                <a:latin typeface="Calibri"/>
              </a:rPr>
              <a:t>Consulta de Carnets</a:t>
            </a:r>
          </a:p>
          <a:p>
            <a:pPr algn="l" defTabSz="1219261" hangingPunct="1"/>
            <a:endParaRPr lang="es-CR" sz="80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12146"/>
          <a:stretch/>
        </p:blipFill>
        <p:spPr>
          <a:xfrm>
            <a:off x="2503615" y="2670683"/>
            <a:ext cx="7464999" cy="10093612"/>
          </a:xfrm>
          <a:prstGeom prst="rect">
            <a:avLst/>
          </a:prstGeom>
        </p:spPr>
      </p:pic>
      <p:sp>
        <p:nvSpPr>
          <p:cNvPr id="13" name="2 CuadroTexto"/>
          <p:cNvSpPr txBox="1"/>
          <p:nvPr/>
        </p:nvSpPr>
        <p:spPr>
          <a:xfrm flipH="1">
            <a:off x="12180031" y="4670483"/>
            <a:ext cx="101905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61" hangingPunct="1"/>
            <a:r>
              <a:rPr lang="es-ES" sz="4400" b="1" kern="1200" dirty="0">
                <a:solidFill>
                  <a:prstClr val="black"/>
                </a:solidFill>
                <a:latin typeface="Calibri"/>
              </a:rPr>
              <a:t>1) Accede a:</a:t>
            </a:r>
          </a:p>
          <a:p>
            <a:pPr algn="l" defTabSz="1219261" hangingPunct="1"/>
            <a:endParaRPr lang="es-ES" sz="4400" kern="1200" dirty="0">
              <a:solidFill>
                <a:prstClr val="black"/>
              </a:solidFill>
              <a:latin typeface="Calibri"/>
            </a:endParaRPr>
          </a:p>
          <a:p>
            <a:pPr algn="l" defTabSz="1219261" hangingPunct="1"/>
            <a:r>
              <a:rPr lang="es-CR" sz="4000" kern="1200" dirty="0">
                <a:solidFill>
                  <a:prstClr val="black"/>
                </a:solidFill>
                <a:latin typeface="Calibri"/>
                <a:hlinkClick r:id="rId4"/>
              </a:rPr>
              <a:t>https://www.assanet.cr/mediprocesos/</a:t>
            </a:r>
            <a:endParaRPr lang="es-CR" sz="4000" kern="1200" dirty="0">
              <a:solidFill>
                <a:prstClr val="black"/>
              </a:solidFill>
              <a:latin typeface="Calibri"/>
            </a:endParaRPr>
          </a:p>
          <a:p>
            <a:pPr algn="l" defTabSz="1219261" hangingPunct="1"/>
            <a:endParaRPr lang="es-ES" sz="4400" kern="1200" dirty="0">
              <a:solidFill>
                <a:prstClr val="black"/>
              </a:solidFill>
              <a:latin typeface="Calibri"/>
            </a:endParaRPr>
          </a:p>
          <a:p>
            <a:pPr algn="l" defTabSz="1219261" hangingPunct="1"/>
            <a:r>
              <a:rPr lang="es-ES" sz="4400" b="1" kern="1200" dirty="0">
                <a:solidFill>
                  <a:prstClr val="black"/>
                </a:solidFill>
                <a:latin typeface="Calibri"/>
              </a:rPr>
              <a:t>2) Pon tú número de cédula </a:t>
            </a:r>
          </a:p>
          <a:p>
            <a:pPr algn="l" defTabSz="1219261" hangingPunct="1"/>
            <a:endParaRPr lang="es-ES" sz="4400" b="1" kern="1200" dirty="0">
              <a:solidFill>
                <a:prstClr val="black"/>
              </a:solidFill>
              <a:latin typeface="Calibri"/>
            </a:endParaRPr>
          </a:p>
          <a:p>
            <a:pPr algn="l" defTabSz="1219261" hangingPunct="1"/>
            <a:r>
              <a:rPr lang="es-ES" sz="4400" b="1" kern="1200" dirty="0">
                <a:solidFill>
                  <a:prstClr val="black"/>
                </a:solidFill>
                <a:latin typeface="Calibri"/>
              </a:rPr>
              <a:t>3) Obtén tú carnet</a:t>
            </a:r>
            <a:r>
              <a:rPr lang="es-ES" sz="4400" kern="1200" dirty="0">
                <a:solidFill>
                  <a:prstClr val="black"/>
                </a:solidFill>
                <a:latin typeface="Calibri"/>
              </a:rPr>
              <a:t>.</a:t>
            </a:r>
            <a:endParaRPr lang="es-CR" sz="4400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901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870746" y="613224"/>
            <a:ext cx="196352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61" hangingPunct="1"/>
            <a:r>
              <a:rPr lang="es-ES" sz="8800" b="1" kern="1200" dirty="0">
                <a:solidFill>
                  <a:srgbClr val="002060"/>
                </a:solidFill>
                <a:latin typeface="Calibri"/>
              </a:rPr>
              <a:t>Acceso al APP vía WEB</a:t>
            </a:r>
            <a:endParaRPr lang="en-US" sz="8800" b="1" kern="1200" dirty="0">
              <a:solidFill>
                <a:srgbClr val="002060"/>
              </a:solidFill>
              <a:latin typeface="Calibri"/>
            </a:endParaRPr>
          </a:p>
          <a:p>
            <a:pPr algn="l" defTabSz="1219261" hangingPunct="1"/>
            <a:endParaRPr lang="es-CR" sz="80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077" y="2756979"/>
            <a:ext cx="20989774" cy="800934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058964" y="885883"/>
            <a:ext cx="97241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261" hangingPunct="1"/>
            <a:r>
              <a:rPr lang="es-CR" sz="4800" kern="1200" dirty="0">
                <a:solidFill>
                  <a:prstClr val="black"/>
                </a:solidFill>
                <a:latin typeface="Calibri"/>
                <a:hlinkClick r:id="rId4"/>
              </a:rPr>
              <a:t>https://assa.mediprocesos.com/home</a:t>
            </a:r>
            <a:endParaRPr lang="es-CR" sz="4800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972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1.png" descr="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064" y="-107306"/>
            <a:ext cx="24765529" cy="1393061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/>
          <p:cNvSpPr/>
          <p:nvPr/>
        </p:nvSpPr>
        <p:spPr>
          <a:xfrm>
            <a:off x="140677" y="2379851"/>
            <a:ext cx="1814732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04800" algn="l" defTabSz="914400" hangingPunct="1">
              <a:buClr>
                <a:srgbClr val="F7F8F9"/>
              </a:buClr>
              <a:buSzPts val="1200"/>
              <a:buFont typeface="Arial" panose="020B0604020202020204" pitchFamily="34" charset="0"/>
              <a:buChar char="•"/>
              <a:tabLst>
                <a:tab pos="1316038" algn="l"/>
              </a:tabLst>
            </a:pPr>
            <a:r>
              <a:rPr lang="es-ES" b="1" dirty="0">
                <a:solidFill>
                  <a:srgbClr val="F7F8F9"/>
                </a:solidFill>
                <a:latin typeface="Saira Condensed"/>
                <a:sym typeface="Saira Condensed"/>
              </a:rPr>
              <a:t>CONTACTOS: </a:t>
            </a:r>
          </a:p>
          <a:p>
            <a:pPr marL="152400" lvl="0" algn="l" defTabSz="914400" hangingPunct="1">
              <a:buClr>
                <a:srgbClr val="F7F8F9"/>
              </a:buClr>
              <a:buSzPts val="1200"/>
              <a:tabLst>
                <a:tab pos="1316038" algn="l"/>
              </a:tabLst>
            </a:pPr>
            <a:endParaRPr lang="es-ES" b="1" dirty="0">
              <a:solidFill>
                <a:srgbClr val="F7F8F9"/>
              </a:solidFill>
              <a:latin typeface="Saira Condensed"/>
              <a:sym typeface="Saira Condensed"/>
            </a:endParaRPr>
          </a:p>
          <a:p>
            <a:pPr marL="457200" lvl="0" indent="-304800" algn="l" defTabSz="914400" hangingPunct="1">
              <a:buClr>
                <a:srgbClr val="F7F8F9"/>
              </a:buClr>
              <a:buSzPts val="1200"/>
              <a:buFont typeface="Arial" panose="020B0604020202020204" pitchFamily="34" charset="0"/>
              <a:buChar char="•"/>
              <a:tabLst>
                <a:tab pos="1316038" algn="l"/>
              </a:tabLst>
            </a:pPr>
            <a:r>
              <a:rPr lang="es-ES" b="1" dirty="0">
                <a:solidFill>
                  <a:srgbClr val="F7F8F9"/>
                </a:solidFill>
                <a:latin typeface="Saira Condensed"/>
                <a:sym typeface="Saira Condensed"/>
              </a:rPr>
              <a:t>Teléfonos PRISMA: </a:t>
            </a:r>
          </a:p>
          <a:p>
            <a:pPr marL="457200" lvl="0" indent="-304800" algn="l" defTabSz="914400" hangingPunct="1">
              <a:buClr>
                <a:srgbClr val="F7F8F9"/>
              </a:buClr>
              <a:buSzPts val="1200"/>
              <a:tabLst>
                <a:tab pos="1316038" algn="l"/>
              </a:tabLst>
            </a:pPr>
            <a:r>
              <a:rPr lang="es-ES" dirty="0">
                <a:solidFill>
                  <a:srgbClr val="F7F8F9"/>
                </a:solidFill>
                <a:latin typeface="Saira Condensed"/>
                <a:sym typeface="Saira Condensed"/>
              </a:rPr>
              <a:t>      4070-1122	</a:t>
            </a:r>
          </a:p>
          <a:p>
            <a:pPr marL="457200" lvl="0" indent="-304800" algn="l" defTabSz="658813" hangingPunct="1">
              <a:buClr>
                <a:srgbClr val="F7F8F9"/>
              </a:buClr>
              <a:buSzPts val="1200"/>
            </a:pPr>
            <a:endParaRPr lang="es-ES" dirty="0">
              <a:solidFill>
                <a:srgbClr val="F7F8F9"/>
              </a:solidFill>
              <a:latin typeface="Saira Condensed"/>
              <a:sym typeface="Saira Condensed"/>
            </a:endParaRPr>
          </a:p>
          <a:p>
            <a:pPr marL="457200" lvl="0" indent="-304800" algn="l" defTabSz="914400" hangingPunct="1">
              <a:buClr>
                <a:srgbClr val="F7F8F9"/>
              </a:buClr>
              <a:buSzPts val="12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7F8F9"/>
                </a:solidFill>
                <a:latin typeface="Saira Condensed"/>
                <a:sym typeface="Saira Condensed"/>
              </a:rPr>
              <a:t>Contacto Asesor de Seguros:</a:t>
            </a:r>
          </a:p>
          <a:p>
            <a:pPr marL="152400" lvl="0" algn="l" defTabSz="914400" hangingPunct="1">
              <a:buClr>
                <a:srgbClr val="F7F8F9"/>
              </a:buClr>
              <a:buSzPts val="1200"/>
            </a:pPr>
            <a:r>
              <a:rPr lang="es-ES" b="1" dirty="0">
                <a:solidFill>
                  <a:srgbClr val="F7F8F9"/>
                </a:solidFill>
                <a:latin typeface="Saira Condensed"/>
                <a:sym typeface="Saira Condensed"/>
              </a:rPr>
              <a:t>   Lic. Esteban Ulate J.</a:t>
            </a:r>
          </a:p>
          <a:p>
            <a:pPr marL="457200" lvl="0" indent="-304800" algn="l" defTabSz="914400" hangingPunct="1">
              <a:buClr>
                <a:srgbClr val="F7F8F9"/>
              </a:buClr>
              <a:buSzPts val="1200"/>
            </a:pPr>
            <a:r>
              <a:rPr lang="es-ES" dirty="0">
                <a:solidFill>
                  <a:srgbClr val="F7F8F9"/>
                </a:solidFill>
                <a:latin typeface="Saira Condensed"/>
                <a:sym typeface="Saira Condensed"/>
              </a:rPr>
              <a:t>	eulate</a:t>
            </a:r>
            <a:r>
              <a:rPr lang="es-ES" dirty="0">
                <a:solidFill>
                  <a:srgbClr val="FFFFFF">
                    <a:lumMod val="95000"/>
                  </a:srgbClr>
                </a:solidFill>
                <a:latin typeface="Saira Condensed"/>
                <a:sym typeface="Saira Condensed"/>
              </a:rPr>
              <a:t>@segurosprismacr.com</a:t>
            </a:r>
          </a:p>
          <a:p>
            <a:pPr marL="457200" lvl="0" indent="-304800" algn="l" defTabSz="914400" hangingPunct="1">
              <a:buClr>
                <a:srgbClr val="F7F8F9"/>
              </a:buClr>
              <a:buSzPts val="1200"/>
            </a:pPr>
            <a:r>
              <a:rPr lang="es-ES" dirty="0">
                <a:solidFill>
                  <a:srgbClr val="F7F8F9"/>
                </a:solidFill>
                <a:latin typeface="Saira Condensed"/>
                <a:sym typeface="Saira Condensed"/>
              </a:rPr>
              <a:t>	</a:t>
            </a:r>
            <a:r>
              <a:rPr lang="es-CR" dirty="0">
                <a:solidFill>
                  <a:srgbClr val="F7F8F9"/>
                </a:solidFill>
                <a:latin typeface="Saira Condensed"/>
                <a:sym typeface="Saira Condensed"/>
              </a:rPr>
              <a:t>Cel. </a:t>
            </a:r>
            <a:r>
              <a:rPr lang="es-ES" dirty="0">
                <a:solidFill>
                  <a:srgbClr val="F7F8F9"/>
                </a:solidFill>
                <a:latin typeface="Saira Condensed"/>
                <a:sym typeface="Saira Condensed"/>
              </a:rPr>
              <a:t>8851-9706 </a:t>
            </a:r>
            <a:r>
              <a:rPr lang="es-ES" dirty="0" err="1">
                <a:solidFill>
                  <a:srgbClr val="F7F8F9"/>
                </a:solidFill>
                <a:latin typeface="Saira Condensed"/>
                <a:sym typeface="Saira Condensed"/>
              </a:rPr>
              <a:t>Whatsapp</a:t>
            </a:r>
            <a:endParaRPr lang="es-ES" dirty="0">
              <a:solidFill>
                <a:srgbClr val="F7F8F9"/>
              </a:solidFill>
              <a:latin typeface="Saira Condensed"/>
              <a:sym typeface="Saira Condensed"/>
            </a:endParaRPr>
          </a:p>
          <a:p>
            <a:pPr marL="457200" lvl="0" indent="-304800" algn="l" defTabSz="914400" hangingPunct="1">
              <a:buClr>
                <a:srgbClr val="F7F8F9"/>
              </a:buClr>
              <a:buSzPts val="1200"/>
            </a:pPr>
            <a:endParaRPr lang="es-ES" dirty="0">
              <a:solidFill>
                <a:srgbClr val="F7F8F9"/>
              </a:solidFill>
              <a:latin typeface="Saira Condensed"/>
              <a:sym typeface="Saira Condensed"/>
            </a:endParaRPr>
          </a:p>
          <a:p>
            <a:pPr marL="457200" lvl="0" indent="-304800" algn="l" defTabSz="914400" hangingPunct="1">
              <a:buClr>
                <a:srgbClr val="F7F8F9"/>
              </a:buClr>
              <a:buSzPts val="1200"/>
            </a:pPr>
            <a:r>
              <a:rPr lang="es-ES" dirty="0">
                <a:solidFill>
                  <a:srgbClr val="F7F8F9"/>
                </a:solidFill>
                <a:latin typeface="Saira Condensed"/>
                <a:sym typeface="Saira Condensed"/>
              </a:rPr>
              <a:t>	</a:t>
            </a:r>
            <a:r>
              <a:rPr lang="es-ES" b="1" dirty="0">
                <a:solidFill>
                  <a:srgbClr val="F7F8F9"/>
                </a:solidFill>
                <a:latin typeface="Saira Condensed"/>
                <a:sym typeface="Saira Condensed"/>
              </a:rPr>
              <a:t>Ejecutivos de la Cuenta RICOH</a:t>
            </a:r>
          </a:p>
          <a:p>
            <a:pPr marL="457200" lvl="0" indent="-304800" algn="l" defTabSz="914400" hangingPunct="1">
              <a:buClr>
                <a:srgbClr val="F7F8F9"/>
              </a:buClr>
              <a:buSzPts val="1200"/>
            </a:pPr>
            <a:r>
              <a:rPr lang="es-ES" b="1" dirty="0">
                <a:solidFill>
                  <a:srgbClr val="F7F8F9"/>
                </a:solidFill>
                <a:latin typeface="Saira Condensed"/>
                <a:sym typeface="Saira Condensed"/>
              </a:rPr>
              <a:t>  </a:t>
            </a:r>
            <a:r>
              <a:rPr lang="es-ES" dirty="0">
                <a:solidFill>
                  <a:srgbClr val="F7F8F9"/>
                </a:solidFill>
                <a:latin typeface="Saira Condensed"/>
                <a:sym typeface="Saira Condensed"/>
              </a:rPr>
              <a:t>Reclamos por reembolso y pago directo:</a:t>
            </a:r>
          </a:p>
          <a:p>
            <a:pPr marL="457200" lvl="0" indent="-304800" algn="l" defTabSz="914400" hangingPunct="1">
              <a:buClr>
                <a:srgbClr val="F7F8F9"/>
              </a:buClr>
              <a:buSzPts val="1200"/>
            </a:pPr>
            <a:r>
              <a:rPr lang="es-ES" dirty="0">
                <a:solidFill>
                  <a:srgbClr val="F7F8F9"/>
                </a:solidFill>
                <a:latin typeface="Saira Condensed"/>
                <a:sym typeface="Saira Condensed"/>
              </a:rPr>
              <a:t>	</a:t>
            </a:r>
            <a:r>
              <a:rPr lang="es-ES" b="1" dirty="0">
                <a:solidFill>
                  <a:srgbClr val="F7F8F9"/>
                </a:solidFill>
                <a:latin typeface="Saira Condensed"/>
                <a:sym typeface="Saira Condensed"/>
              </a:rPr>
              <a:t>Gustavo Vega</a:t>
            </a:r>
            <a:r>
              <a:rPr lang="es-ES" dirty="0">
                <a:solidFill>
                  <a:srgbClr val="F7F8F9"/>
                </a:solidFill>
                <a:latin typeface="Saira Condensed"/>
                <a:sym typeface="Saira Condensed"/>
              </a:rPr>
              <a:t>: 8672-8454 </a:t>
            </a:r>
            <a:r>
              <a:rPr lang="es-ES" dirty="0" err="1">
                <a:solidFill>
                  <a:srgbClr val="F7F8F9"/>
                </a:solidFill>
                <a:latin typeface="Saira Condensed"/>
                <a:sym typeface="Saira Condensed"/>
              </a:rPr>
              <a:t>Whatsapp</a:t>
            </a:r>
            <a:r>
              <a:rPr lang="es-ES" dirty="0">
                <a:solidFill>
                  <a:srgbClr val="F7F8F9"/>
                </a:solidFill>
                <a:latin typeface="Saira Condensed"/>
                <a:sym typeface="Saira Condensed"/>
              </a:rPr>
              <a:t> </a:t>
            </a:r>
          </a:p>
          <a:p>
            <a:pPr marL="457200" lvl="0" indent="-304800" algn="l" defTabSz="914400" hangingPunct="1">
              <a:buClr>
                <a:srgbClr val="F7F8F9"/>
              </a:buClr>
              <a:buSzPts val="1200"/>
            </a:pPr>
            <a:r>
              <a:rPr lang="es-ES" dirty="0">
                <a:solidFill>
                  <a:srgbClr val="F7F8F9"/>
                </a:solidFill>
                <a:latin typeface="Saira Condensed"/>
                <a:sym typeface="Saira Condensed"/>
              </a:rPr>
              <a:t>	</a:t>
            </a:r>
            <a:r>
              <a:rPr lang="es-ES" b="1" dirty="0">
                <a:solidFill>
                  <a:srgbClr val="F7F8F9"/>
                </a:solidFill>
                <a:latin typeface="Saira Condensed"/>
                <a:sym typeface="Saira Condensed"/>
              </a:rPr>
              <a:t>Michelle Chacón</a:t>
            </a:r>
            <a:r>
              <a:rPr lang="es-ES" dirty="0">
                <a:solidFill>
                  <a:srgbClr val="F7F8F9"/>
                </a:solidFill>
                <a:latin typeface="Saira Condensed"/>
                <a:sym typeface="Saira Condensed"/>
              </a:rPr>
              <a:t>: 7106-8883 </a:t>
            </a:r>
            <a:r>
              <a:rPr lang="es-ES" dirty="0" err="1">
                <a:solidFill>
                  <a:srgbClr val="F7F8F9"/>
                </a:solidFill>
                <a:latin typeface="Saira Condensed"/>
                <a:sym typeface="Saira Condensed"/>
              </a:rPr>
              <a:t>Whatsapp</a:t>
            </a:r>
            <a:endParaRPr lang="es-ES" dirty="0">
              <a:solidFill>
                <a:srgbClr val="F7F8F9"/>
              </a:solidFill>
              <a:latin typeface="Saira Condensed"/>
              <a:sym typeface="Saira Condensed"/>
            </a:endParaRPr>
          </a:p>
          <a:p>
            <a:pPr marL="457200" lvl="0" indent="-304800" algn="l" defTabSz="914400" hangingPunct="1">
              <a:buClr>
                <a:srgbClr val="F7F8F9"/>
              </a:buClr>
              <a:buSzPts val="1200"/>
            </a:pPr>
            <a:endParaRPr lang="es-ES" dirty="0">
              <a:solidFill>
                <a:srgbClr val="F7F8F9"/>
              </a:solidFill>
              <a:latin typeface="Saira Condensed"/>
              <a:sym typeface="Saira Condensed"/>
            </a:endParaRPr>
          </a:p>
          <a:p>
            <a:pPr marL="457200" lvl="0" indent="-304800" algn="l" defTabSz="914400" hangingPunct="1">
              <a:buClr>
                <a:srgbClr val="F7F8F9"/>
              </a:buClr>
              <a:buSzPts val="12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7F8F9"/>
                </a:solidFill>
                <a:latin typeface="Saira Condensed"/>
                <a:sym typeface="Saira Condensed"/>
              </a:rPr>
              <a:t>Emergencias – </a:t>
            </a:r>
            <a:r>
              <a:rPr lang="es-ES" b="1" dirty="0" err="1">
                <a:solidFill>
                  <a:srgbClr val="F7F8F9"/>
                </a:solidFill>
                <a:latin typeface="Saira Condensed"/>
                <a:sym typeface="Saira Condensed"/>
              </a:rPr>
              <a:t>Preautorizaciones</a:t>
            </a:r>
            <a:r>
              <a:rPr lang="es-ES" b="1" dirty="0">
                <a:solidFill>
                  <a:srgbClr val="F7F8F9"/>
                </a:solidFill>
                <a:latin typeface="Saira Condensed"/>
                <a:sym typeface="Saira Condensed"/>
              </a:rPr>
              <a:t>:</a:t>
            </a:r>
          </a:p>
          <a:p>
            <a:pPr marL="152400" lvl="0" indent="304800" algn="l" defTabSz="914400" hangingPunct="1">
              <a:buClr>
                <a:srgbClr val="F7F8F9"/>
              </a:buClr>
              <a:buSzPts val="1200"/>
            </a:pPr>
            <a:r>
              <a:rPr lang="es-ES" dirty="0">
                <a:solidFill>
                  <a:srgbClr val="F7F8F9"/>
                </a:solidFill>
                <a:latin typeface="Saira Condensed"/>
                <a:sym typeface="Saira Condensed"/>
              </a:rPr>
              <a:t>gvega@segurosprismacr.com</a:t>
            </a:r>
          </a:p>
          <a:p>
            <a:pPr marL="152400" lvl="0" indent="304800" algn="l" defTabSz="914400" hangingPunct="1">
              <a:buClr>
                <a:srgbClr val="F7F8F9"/>
              </a:buClr>
              <a:buSzPts val="1200"/>
            </a:pPr>
            <a:r>
              <a:rPr lang="es-ES" dirty="0">
                <a:solidFill>
                  <a:srgbClr val="F7F8F9"/>
                </a:solidFill>
                <a:latin typeface="Saira Condensed"/>
                <a:sym typeface="Saira Condensed"/>
              </a:rPr>
              <a:t>mchacon@segurosprismacr.com</a:t>
            </a:r>
          </a:p>
        </p:txBody>
      </p:sp>
    </p:spTree>
    <p:extLst>
      <p:ext uri="{BB962C8B-B14F-4D97-AF65-F5344CB8AC3E}">
        <p14:creationId xmlns:p14="http://schemas.microsoft.com/office/powerpoint/2010/main" val="286325442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1.png" descr="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0115" y="-104130"/>
            <a:ext cx="24765529" cy="139306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Marcador de texto 2"/>
          <p:cNvSpPr>
            <a:spLocks noGrp="1"/>
          </p:cNvSpPr>
          <p:nvPr>
            <p:ph type="body" sz="quarter" idx="1"/>
          </p:nvPr>
        </p:nvSpPr>
        <p:spPr>
          <a:xfrm>
            <a:off x="11610109" y="11306908"/>
            <a:ext cx="13078691" cy="1090246"/>
          </a:xfrm>
        </p:spPr>
        <p:txBody>
          <a:bodyPr>
            <a:normAutofit/>
          </a:bodyPr>
          <a:lstStyle/>
          <a:p>
            <a:r>
              <a:rPr lang="es-CR" sz="4000" b="1" i="0" dirty="0">
                <a:solidFill>
                  <a:schemeClr val="bg1"/>
                </a:solidFill>
              </a:rPr>
              <a:t>MUCHAS GRACIAS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-780115" y="357188"/>
            <a:ext cx="10533715" cy="3036887"/>
          </a:xfrm>
        </p:spPr>
        <p:txBody>
          <a:bodyPr>
            <a:normAutofit/>
          </a:bodyPr>
          <a:lstStyle/>
          <a:p>
            <a:r>
              <a:rPr lang="es-CR" sz="8000" dirty="0">
                <a:solidFill>
                  <a:schemeClr val="bg1"/>
                </a:solidFill>
              </a:rPr>
              <a:t>Consultas </a:t>
            </a:r>
          </a:p>
        </p:txBody>
      </p:sp>
    </p:spTree>
    <p:extLst>
      <p:ext uri="{BB962C8B-B14F-4D97-AF65-F5344CB8AC3E}">
        <p14:creationId xmlns:p14="http://schemas.microsoft.com/office/powerpoint/2010/main" val="9230420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hape 167"/>
          <p:cNvSpPr txBox="1"/>
          <p:nvPr/>
        </p:nvSpPr>
        <p:spPr>
          <a:xfrm>
            <a:off x="1497766" y="1209619"/>
            <a:ext cx="4653513" cy="832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 algn="l" defTabSz="821529">
              <a:lnSpc>
                <a:spcPct val="70000"/>
              </a:lnSpc>
              <a:defRPr sz="6000" b="1" cap="all">
                <a:solidFill>
                  <a:srgbClr val="053B6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definiciones</a:t>
            </a:r>
            <a:endParaRPr dirty="0"/>
          </a:p>
        </p:txBody>
      </p:sp>
      <p:grpSp>
        <p:nvGrpSpPr>
          <p:cNvPr id="341" name="Agrupar 8"/>
          <p:cNvGrpSpPr/>
          <p:nvPr/>
        </p:nvGrpSpPr>
        <p:grpSpPr>
          <a:xfrm>
            <a:off x="2808687" y="2665009"/>
            <a:ext cx="2385265" cy="2508812"/>
            <a:chOff x="875770" y="0"/>
            <a:chExt cx="2787630" cy="3152819"/>
          </a:xfrm>
        </p:grpSpPr>
        <p:sp>
          <p:nvSpPr>
            <p:cNvPr id="339" name="Shape 171"/>
            <p:cNvSpPr txBox="1"/>
            <p:nvPr/>
          </p:nvSpPr>
          <p:spPr>
            <a:xfrm>
              <a:off x="875770" y="2275311"/>
              <a:ext cx="2787630" cy="877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6" tIns="71436" rIns="71436" bIns="71436" numCol="1" anchor="ctr">
              <a:spAutoFit/>
            </a:bodyPr>
            <a:lstStyle/>
            <a:p>
              <a:pPr algn="l"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Coaseguro</a:t>
              </a:r>
            </a:p>
          </p:txBody>
        </p:sp>
        <p:pic>
          <p:nvPicPr>
            <p:cNvPr id="340" name="image9.png" descr="image9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7242" y="0"/>
              <a:ext cx="2031674" cy="20316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4" name="Agrupar 9"/>
          <p:cNvGrpSpPr/>
          <p:nvPr/>
        </p:nvGrpSpPr>
        <p:grpSpPr>
          <a:xfrm>
            <a:off x="3357151" y="5813512"/>
            <a:ext cx="1739255" cy="2623052"/>
            <a:chOff x="1193109" y="0"/>
            <a:chExt cx="2136960" cy="3359653"/>
          </a:xfrm>
        </p:grpSpPr>
        <p:sp>
          <p:nvSpPr>
            <p:cNvPr id="342" name="Shape 172"/>
            <p:cNvSpPr txBox="1"/>
            <p:nvPr/>
          </p:nvSpPr>
          <p:spPr>
            <a:xfrm>
              <a:off x="1193109" y="2465302"/>
              <a:ext cx="2136960" cy="894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6" tIns="71436" rIns="71436" bIns="71436" numCol="1" anchor="ctr">
              <a:spAutoFit/>
            </a:bodyPr>
            <a:lstStyle/>
            <a:p>
              <a: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Copago</a:t>
              </a:r>
            </a:p>
          </p:txBody>
        </p:sp>
        <p:pic>
          <p:nvPicPr>
            <p:cNvPr id="343" name="image15.png" descr="image15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5757" y="0"/>
              <a:ext cx="2031671" cy="20316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7" name="Agrupar 10"/>
          <p:cNvGrpSpPr/>
          <p:nvPr/>
        </p:nvGrpSpPr>
        <p:grpSpPr>
          <a:xfrm>
            <a:off x="3168061" y="9359016"/>
            <a:ext cx="2279467" cy="2571697"/>
            <a:chOff x="1395155" y="0"/>
            <a:chExt cx="3082001" cy="3369987"/>
          </a:xfrm>
        </p:grpSpPr>
        <p:sp>
          <p:nvSpPr>
            <p:cNvPr id="345" name="Shape 173"/>
            <p:cNvSpPr txBox="1"/>
            <p:nvPr/>
          </p:nvSpPr>
          <p:spPr>
            <a:xfrm>
              <a:off x="1395155" y="2454971"/>
              <a:ext cx="3082001" cy="915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6" tIns="71436" rIns="71436" bIns="71436" numCol="1" anchor="ctr">
              <a:spAutoFit/>
            </a:bodyPr>
            <a:lstStyle/>
            <a:p>
              <a: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Deducible</a:t>
              </a:r>
              <a:endParaRPr dirty="0"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346" name="pasted-image.pdf" descr="pasted-image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0302" y="0"/>
              <a:ext cx="2031708" cy="20316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1" name="Shape 170"/>
          <p:cNvSpPr txBox="1"/>
          <p:nvPr/>
        </p:nvSpPr>
        <p:spPr>
          <a:xfrm>
            <a:off x="12344176" y="5837036"/>
            <a:ext cx="144332" cy="698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6" tIns="71436" rIns="71436" bIns="71436" numCol="1" anchor="ctr">
            <a:spAutoFit/>
          </a:bodyPr>
          <a:lstStyle/>
          <a:p>
            <a:pPr defTabSz="1219261">
              <a:lnSpc>
                <a:spcPct val="90000"/>
              </a:lnSpc>
              <a:spcBef>
                <a:spcPts val="100"/>
              </a:spcBef>
              <a:defRPr sz="40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354" name="pasted-image.pdf" descr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26190" y="558899"/>
            <a:ext cx="1275361" cy="1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pasted-image.pdf" descr="pasted-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534" y="990067"/>
            <a:ext cx="13312142" cy="413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9" t="19248" r="22543" b="21309"/>
          <a:stretch/>
        </p:blipFill>
        <p:spPr>
          <a:xfrm>
            <a:off x="22203193" y="10775682"/>
            <a:ext cx="1796715" cy="2310063"/>
          </a:xfrm>
          <a:prstGeom prst="rect">
            <a:avLst/>
          </a:prstGeom>
        </p:spPr>
      </p:pic>
      <p:pic>
        <p:nvPicPr>
          <p:cNvPr id="23" name="Picture 10" descr="Flechas Azules, Clipart De Flecha, Flechas Creativas, Las Flechas Se  Deslizan PNG y PSD para Descargar Gratis | Pngtre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t="30657" r="16590" b="30497"/>
          <a:stretch/>
        </p:blipFill>
        <p:spPr bwMode="auto">
          <a:xfrm>
            <a:off x="7339534" y="3343789"/>
            <a:ext cx="1985032" cy="117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Flechas Azules, Clipart De Flecha, Flechas Creativas, Las Flechas Se  Deslizan PNG y PSD para Descargar Gratis | Pngtre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t="30657" r="16590" b="30497"/>
          <a:stretch/>
        </p:blipFill>
        <p:spPr bwMode="auto">
          <a:xfrm>
            <a:off x="7339534" y="6617908"/>
            <a:ext cx="1985032" cy="117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Flechas Azules, Clipart De Flecha, Flechas Creativas, Las Flechas Se  Deslizan PNG y PSD para Descargar Gratis | Pngtre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t="30657" r="16590" b="30497"/>
          <a:stretch/>
        </p:blipFill>
        <p:spPr bwMode="auto">
          <a:xfrm>
            <a:off x="7339534" y="9780270"/>
            <a:ext cx="1985032" cy="117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38571" y="3097568"/>
            <a:ext cx="7784123" cy="162159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>
                <a:solidFill>
                  <a:srgbClr val="003575"/>
                </a:solidFill>
                <a:latin typeface="Helvetica Neue Medium"/>
                <a:ea typeface="Helvetica Neue Medium"/>
                <a:cs typeface="Helvetica Neue Medium"/>
              </a:rPr>
              <a:t>Porcentaje que asume el asegurado en todas las coberturas de la póliza, excepto en consulta externa.</a:t>
            </a:r>
            <a:endParaRPr kumimoji="0" lang="es-CR" sz="3200" b="0" i="0" u="none" strike="noStrike" cap="none" spc="0" normalizeH="0" baseline="0" dirty="0">
              <a:ln>
                <a:noFill/>
              </a:ln>
              <a:solidFill>
                <a:srgbClr val="003575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0438572" y="6597782"/>
            <a:ext cx="7784123" cy="112915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>
                <a:solidFill>
                  <a:srgbClr val="003575"/>
                </a:solidFill>
                <a:latin typeface="Helvetica Neue Medium"/>
                <a:ea typeface="Helvetica Neue Medium"/>
                <a:cs typeface="Helvetica Neue Medium"/>
              </a:rPr>
              <a:t>Monto fijo establecido de participación en lo relacionado a consulta externa.</a:t>
            </a:r>
            <a:endParaRPr kumimoji="0" lang="es-CR" sz="3200" b="0" i="0" u="none" strike="noStrike" cap="none" spc="0" normalizeH="0" baseline="0" dirty="0">
              <a:ln>
                <a:noFill/>
              </a:ln>
              <a:solidFill>
                <a:srgbClr val="003575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0438570" y="9850303"/>
            <a:ext cx="7784123" cy="112915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>
                <a:solidFill>
                  <a:srgbClr val="003575"/>
                </a:solidFill>
                <a:latin typeface="Helvetica Neue Medium"/>
                <a:ea typeface="Helvetica Neue Medium"/>
                <a:cs typeface="Helvetica Neue Medium"/>
              </a:rPr>
              <a:t>Participación del asegurado en lo  relacionado a los medicamentos.</a:t>
            </a:r>
            <a:endParaRPr kumimoji="0" lang="es-CR" sz="3200" b="0" i="0" u="none" strike="noStrike" cap="none" spc="0" normalizeH="0" baseline="0" dirty="0">
              <a:ln>
                <a:noFill/>
              </a:ln>
              <a:solidFill>
                <a:srgbClr val="003575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7073158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 advAuto="0"/>
      <p:bldP spid="341" grpId="0" animBg="1" advAuto="0"/>
      <p:bldP spid="344" grpId="0" animBg="1" advAuto="0"/>
      <p:bldP spid="347" grpId="0" animBg="1" advAuto="0"/>
      <p:bldP spid="354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image5.png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3964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167"/>
          <p:cNvSpPr txBox="1"/>
          <p:nvPr/>
        </p:nvSpPr>
        <p:spPr>
          <a:xfrm>
            <a:off x="1224588" y="799388"/>
            <a:ext cx="4234952" cy="1632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 algn="l" defTabSz="821529">
              <a:lnSpc>
                <a:spcPct val="70000"/>
              </a:lnSpc>
              <a:defRPr sz="6000" b="1" cap="all">
                <a:solidFill>
                  <a:srgbClr val="053B6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Aspectos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algn="l" defTabSz="821529">
              <a:lnSpc>
                <a:spcPct val="70000"/>
              </a:lnSpc>
              <a:defRPr sz="6000" b="1" cap="all">
                <a:solidFill>
                  <a:srgbClr val="053B6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generales</a:t>
            </a:r>
          </a:p>
        </p:txBody>
      </p:sp>
      <p:pic>
        <p:nvPicPr>
          <p:cNvPr id="36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6190" y="558899"/>
            <a:ext cx="1275361" cy="1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534" y="990067"/>
            <a:ext cx="13312142" cy="4130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Agrupar 2"/>
          <p:cNvGrpSpPr/>
          <p:nvPr/>
        </p:nvGrpSpPr>
        <p:grpSpPr>
          <a:xfrm>
            <a:off x="13860136" y="3532295"/>
            <a:ext cx="4197995" cy="2802908"/>
            <a:chOff x="7934003" y="3236989"/>
            <a:chExt cx="4197995" cy="2802908"/>
          </a:xfrm>
        </p:grpSpPr>
        <p:sp>
          <p:nvSpPr>
            <p:cNvPr id="364" name="Consulta Externa"/>
            <p:cNvSpPr txBox="1"/>
            <p:nvPr/>
          </p:nvSpPr>
          <p:spPr>
            <a:xfrm>
              <a:off x="7934003" y="5300122"/>
              <a:ext cx="4197995" cy="739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6" tIns="71436" rIns="71436" bIns="71436" anchor="ctr">
              <a:spAutoFit/>
            </a:bodyPr>
            <a:lstStyle>
              <a:lvl1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Consulta Externa</a:t>
              </a:r>
            </a:p>
          </p:txBody>
        </p:sp>
        <p:pic>
          <p:nvPicPr>
            <p:cNvPr id="379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2158" y="3236989"/>
              <a:ext cx="1781684" cy="1781697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4" name="Agrupar 3"/>
          <p:cNvGrpSpPr/>
          <p:nvPr/>
        </p:nvGrpSpPr>
        <p:grpSpPr>
          <a:xfrm>
            <a:off x="19491471" y="3532295"/>
            <a:ext cx="2305149" cy="2802909"/>
            <a:chOff x="14045092" y="3236989"/>
            <a:chExt cx="2305149" cy="2802909"/>
          </a:xfrm>
        </p:grpSpPr>
        <p:sp>
          <p:nvSpPr>
            <p:cNvPr id="366" name="Farmacia"/>
            <p:cNvSpPr txBox="1"/>
            <p:nvPr/>
          </p:nvSpPr>
          <p:spPr>
            <a:xfrm>
              <a:off x="14045092" y="5300123"/>
              <a:ext cx="2305149" cy="739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6" tIns="71436" rIns="71436" bIns="71436" anchor="ctr">
              <a:spAutoFit/>
            </a:bodyPr>
            <a:lstStyle>
              <a:lvl1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Farmacia</a:t>
              </a:r>
            </a:p>
          </p:txBody>
        </p:sp>
        <p:pic>
          <p:nvPicPr>
            <p:cNvPr id="380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306824" y="3236989"/>
              <a:ext cx="1781684" cy="1781697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9" name="Agrupar 8"/>
          <p:cNvGrpSpPr/>
          <p:nvPr/>
        </p:nvGrpSpPr>
        <p:grpSpPr>
          <a:xfrm>
            <a:off x="7980453" y="3532295"/>
            <a:ext cx="4908898" cy="3297996"/>
            <a:chOff x="2244551" y="7233256"/>
            <a:chExt cx="4908898" cy="3297996"/>
          </a:xfrm>
        </p:grpSpPr>
        <p:sp>
          <p:nvSpPr>
            <p:cNvPr id="370" name="Programa de…"/>
            <p:cNvSpPr txBox="1"/>
            <p:nvPr/>
          </p:nvSpPr>
          <p:spPr>
            <a:xfrm>
              <a:off x="2244551" y="9241567"/>
              <a:ext cx="4908898" cy="12896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6" tIns="71436" rIns="71436" bIns="71436" anchor="ctr">
              <a:spAutoFit/>
            </a:bodyPr>
            <a:lstStyle/>
            <a:p>
              <a: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Programa de</a:t>
              </a:r>
            </a:p>
            <a:p>
              <a: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Detección Oportuna</a:t>
              </a:r>
            </a:p>
          </p:txBody>
        </p:sp>
        <p:pic>
          <p:nvPicPr>
            <p:cNvPr id="381" name="Image" descr="Imag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08158" y="7233256"/>
              <a:ext cx="1781684" cy="1781696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8" name="Agrupar 7"/>
          <p:cNvGrpSpPr/>
          <p:nvPr/>
        </p:nvGrpSpPr>
        <p:grpSpPr>
          <a:xfrm>
            <a:off x="8203909" y="7669809"/>
            <a:ext cx="4634310" cy="3297996"/>
            <a:chOff x="7715845" y="7233256"/>
            <a:chExt cx="4634310" cy="3297996"/>
          </a:xfrm>
        </p:grpSpPr>
        <p:sp>
          <p:nvSpPr>
            <p:cNvPr id="372" name="Servicios Dentales…"/>
            <p:cNvSpPr txBox="1"/>
            <p:nvPr/>
          </p:nvSpPr>
          <p:spPr>
            <a:xfrm>
              <a:off x="7715845" y="9241567"/>
              <a:ext cx="4634310" cy="12896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6" tIns="71436" rIns="71436" bIns="71436" anchor="ctr">
              <a:spAutoFit/>
            </a:bodyPr>
            <a:lstStyle/>
            <a:p>
              <a: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Servicios Dentales</a:t>
              </a:r>
            </a:p>
            <a:p>
              <a: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por accidente</a:t>
              </a:r>
            </a:p>
          </p:txBody>
        </p:sp>
        <p:pic>
          <p:nvPicPr>
            <p:cNvPr id="382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42158" y="7233256"/>
              <a:ext cx="1781684" cy="1781696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7" name="Agrupar 6"/>
          <p:cNvGrpSpPr/>
          <p:nvPr/>
        </p:nvGrpSpPr>
        <p:grpSpPr>
          <a:xfrm>
            <a:off x="14708726" y="7645516"/>
            <a:ext cx="2607518" cy="3297996"/>
            <a:chOff x="13893907" y="7233256"/>
            <a:chExt cx="2607518" cy="3297996"/>
          </a:xfrm>
        </p:grpSpPr>
        <p:sp>
          <p:nvSpPr>
            <p:cNvPr id="374" name="Chequeos…"/>
            <p:cNvSpPr txBox="1"/>
            <p:nvPr/>
          </p:nvSpPr>
          <p:spPr>
            <a:xfrm>
              <a:off x="13893907" y="9241567"/>
              <a:ext cx="2607518" cy="12896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6" tIns="71436" rIns="71436" bIns="71436" anchor="ctr">
              <a:spAutoFit/>
            </a:bodyPr>
            <a:lstStyle/>
            <a:p>
              <a: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Chequeos</a:t>
              </a:r>
            </a:p>
            <a:p>
              <a: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Médicos</a:t>
              </a:r>
            </a:p>
          </p:txBody>
        </p:sp>
        <p:pic>
          <p:nvPicPr>
            <p:cNvPr id="383" name="Image" descr="Image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306824" y="7233256"/>
              <a:ext cx="1781684" cy="1781696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6" name="Agrupar 5"/>
          <p:cNvGrpSpPr/>
          <p:nvPr/>
        </p:nvGrpSpPr>
        <p:grpSpPr>
          <a:xfrm>
            <a:off x="19175325" y="7512818"/>
            <a:ext cx="2936676" cy="3297996"/>
            <a:chOff x="18301328" y="7233256"/>
            <a:chExt cx="2936676" cy="3297996"/>
          </a:xfrm>
        </p:grpSpPr>
        <p:sp>
          <p:nvSpPr>
            <p:cNvPr id="376" name="ASSA…"/>
            <p:cNvSpPr txBox="1"/>
            <p:nvPr/>
          </p:nvSpPr>
          <p:spPr>
            <a:xfrm>
              <a:off x="18301328" y="9241567"/>
              <a:ext cx="2936676" cy="12896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6" tIns="71436" rIns="71436" bIns="71436" anchor="ctr">
              <a:spAutoFit/>
            </a:bodyPr>
            <a:lstStyle/>
            <a:p>
              <a: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ASSA</a:t>
              </a:r>
            </a:p>
            <a:p>
              <a:pPr defTabSz="1219261">
                <a:lnSpc>
                  <a:spcPct val="90000"/>
                </a:lnSpc>
                <a:spcBef>
                  <a:spcPts val="100"/>
                </a:spcBef>
                <a:defRPr sz="4000" b="1">
                  <a:solidFill>
                    <a:srgbClr val="1B40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Medic Móvil</a:t>
              </a:r>
            </a:p>
          </p:txBody>
        </p:sp>
        <p:pic>
          <p:nvPicPr>
            <p:cNvPr id="385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878824" y="7233256"/>
              <a:ext cx="1781684" cy="1781696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9" t="19248" r="22543" b="21309"/>
          <a:stretch/>
        </p:blipFill>
        <p:spPr>
          <a:xfrm>
            <a:off x="22203193" y="10775682"/>
            <a:ext cx="1796715" cy="2310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nimBg="1" advAuto="0"/>
      <p:bldP spid="36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6548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67" y="556119"/>
            <a:ext cx="1275362" cy="1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201"/>
          <p:cNvSpPr txBox="1"/>
          <p:nvPr/>
        </p:nvSpPr>
        <p:spPr>
          <a:xfrm>
            <a:off x="15593556" y="7286630"/>
            <a:ext cx="144328" cy="59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821529">
              <a:defRPr sz="29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35706"/>
              </p:ext>
            </p:extLst>
          </p:nvPr>
        </p:nvGraphicFramePr>
        <p:xfrm>
          <a:off x="3990108" y="4095382"/>
          <a:ext cx="17232922" cy="4039323"/>
        </p:xfrm>
        <a:graphic>
          <a:graphicData uri="http://schemas.openxmlformats.org/drawingml/2006/table">
            <a:tbl>
              <a:tblPr firstRow="1" firstCol="1" bandRow="1"/>
              <a:tblGrid>
                <a:gridCol w="957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6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7">
                <a:tc gridSpan="2">
                  <a:txBody>
                    <a:bodyPr/>
                    <a:lstStyle/>
                    <a:p>
                      <a:pPr marL="685800" marR="0" indent="0" algn="ctr" defTabSz="8215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R" sz="3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"/>
                          <a:ea typeface="Calibri"/>
                          <a:cs typeface="Times New Roman"/>
                          <a:sym typeface="Helvetica Neue Light"/>
                        </a:rPr>
                        <a:t>Beneficios Quirúrgicos y No Quirúrgicos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67367">
                <a:tc gridSpan="2">
                  <a:txBody>
                    <a:bodyPr/>
                    <a:lstStyle/>
                    <a:p>
                      <a:pPr marL="685800" marR="0" indent="0" algn="ctr" defTabSz="8215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R" sz="3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"/>
                          <a:ea typeface="Calibri"/>
                          <a:cs typeface="Times New Roman"/>
                          <a:sym typeface="Helvetica Neue Light"/>
                        </a:rPr>
                        <a:t>Paciente Externo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377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Servicios Ambulatorios</a:t>
                      </a:r>
                      <a:endParaRPr lang="es-CR" sz="3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37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Procedimiento Quirúrgico y No Quirúrgico.</a:t>
                      </a:r>
                      <a:endParaRPr lang="es-CR" sz="3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URA</a:t>
                      </a:r>
                      <a:endParaRPr lang="es-CR" sz="3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37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Medicamentos/ Misceláneos y/o Materiales.</a:t>
                      </a:r>
                      <a:endParaRPr lang="es-CR" sz="3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377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Honorarios Médicos</a:t>
                      </a:r>
                      <a:endParaRPr lang="es-CR" sz="3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37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Por Cirugía Ambulatoria.</a:t>
                      </a:r>
                      <a:endParaRPr lang="es-CR" sz="3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URA</a:t>
                      </a:r>
                      <a:endParaRPr lang="es-CR" sz="3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437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Por Anestesiología.  </a:t>
                      </a:r>
                      <a:endParaRPr lang="es-CR" sz="3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Máximo 30% del cirujano principal</a:t>
                      </a:r>
                      <a:endParaRPr lang="es-CR" sz="3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437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Por Asistente Médico Quirúrgico</a:t>
                      </a:r>
                      <a:endParaRPr lang="es-CR" sz="3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Máximo 20% del cirujano principal</a:t>
                      </a:r>
                      <a:endParaRPr lang="es-CR" sz="3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7" name="Shape 167"/>
          <p:cNvSpPr txBox="1"/>
          <p:nvPr/>
        </p:nvSpPr>
        <p:spPr>
          <a:xfrm>
            <a:off x="5931221" y="2182118"/>
            <a:ext cx="9447324" cy="832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/>
          <a:p>
            <a:pPr algn="l" defTabSz="821529">
              <a:lnSpc>
                <a:spcPct val="70000"/>
              </a:lnSpc>
              <a:defRPr sz="6000" b="1" cap="all">
                <a:solidFill>
                  <a:srgbClr val="053B6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" name="CuadroTexto 1"/>
          <p:cNvSpPr txBox="1"/>
          <p:nvPr/>
        </p:nvSpPr>
        <p:spPr>
          <a:xfrm>
            <a:off x="8034569" y="2520893"/>
            <a:ext cx="9144000" cy="636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rgbClr val="003575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Plan Ambulatorio</a:t>
            </a:r>
            <a:endParaRPr kumimoji="0" lang="es-CR" sz="3200" b="1" i="0" u="none" strike="noStrike" cap="none" spc="0" normalizeH="0" baseline="0" dirty="0">
              <a:ln>
                <a:noFill/>
              </a:ln>
              <a:solidFill>
                <a:srgbClr val="003575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339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  <p:bldP spid="7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912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67" y="556119"/>
            <a:ext cx="1275362" cy="1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201"/>
          <p:cNvSpPr txBox="1"/>
          <p:nvPr/>
        </p:nvSpPr>
        <p:spPr>
          <a:xfrm>
            <a:off x="15593556" y="7286630"/>
            <a:ext cx="144328" cy="59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821529">
              <a:defRPr sz="29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2" name="1 CuadroTexto"/>
          <p:cNvSpPr txBox="1"/>
          <p:nvPr/>
        </p:nvSpPr>
        <p:spPr>
          <a:xfrm>
            <a:off x="5439507" y="812575"/>
            <a:ext cx="13927016" cy="1436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algn="l" defTabSz="821529">
              <a:lnSpc>
                <a:spcPct val="70000"/>
              </a:lnSpc>
              <a:defRPr sz="6000" b="1" cap="all">
                <a:solidFill>
                  <a:srgbClr val="053B6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6000" b="1" cap="all" dirty="0">
                <a:solidFill>
                  <a:srgbClr val="053B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Cómo funcionan las coberturas de Paciente Interno y Paciente Externo?</a:t>
            </a:r>
            <a:endParaRPr lang="es-CR" sz="6000" b="1" cap="all" dirty="0">
              <a:solidFill>
                <a:srgbClr val="053B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21077103"/>
              </p:ext>
            </p:extLst>
          </p:nvPr>
        </p:nvGraphicFramePr>
        <p:xfrm>
          <a:off x="5634892" y="3215943"/>
          <a:ext cx="14130215" cy="932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500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29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67" y="556119"/>
            <a:ext cx="1275362" cy="1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201"/>
          <p:cNvSpPr txBox="1"/>
          <p:nvPr/>
        </p:nvSpPr>
        <p:spPr>
          <a:xfrm>
            <a:off x="15593556" y="7286630"/>
            <a:ext cx="144328" cy="59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821529">
              <a:defRPr sz="29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197298"/>
              </p:ext>
            </p:extLst>
          </p:nvPr>
        </p:nvGraphicFramePr>
        <p:xfrm>
          <a:off x="5337197" y="2149614"/>
          <a:ext cx="15521354" cy="5407021"/>
        </p:xfrm>
        <a:graphic>
          <a:graphicData uri="http://schemas.openxmlformats.org/drawingml/2006/table">
            <a:tbl>
              <a:tblPr firstRow="1" firstCol="1" bandRow="1"/>
              <a:tblGrid>
                <a:gridCol w="8690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1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379">
                <a:tc gridSpan="2">
                  <a:txBody>
                    <a:bodyPr/>
                    <a:lstStyle/>
                    <a:p>
                      <a:pPr marL="685800" algn="ctr">
                        <a:spcAft>
                          <a:spcPts val="0"/>
                        </a:spcAft>
                      </a:pPr>
                      <a:r>
                        <a:rPr lang="es-CR" sz="32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Otros </a:t>
                      </a:r>
                      <a:r>
                        <a:rPr lang="es-CR" sz="3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"/>
                          <a:ea typeface="Calibri"/>
                          <a:cs typeface="Times New Roman"/>
                          <a:sym typeface="Helvetica Neue Light"/>
                        </a:rPr>
                        <a:t>Beneficios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Times New Roman"/>
                          <a:sym typeface="Helvetica Neue Light"/>
                        </a:rPr>
                        <a:t>Rehabilitación y Terapia para recobrar una condición perdida a causa de un accidente o problema vascular.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/>
                        <a:ea typeface="Times New Roman"/>
                        <a:cs typeface="Times New Roman"/>
                        <a:sym typeface="Helvetica Neue Ligh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Times New Roman"/>
                          <a:sym typeface="Helvetica Neue Light"/>
                        </a:rPr>
                        <a:t>$1,000 </a:t>
                      </a: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Times New Roman"/>
                          <a:sym typeface="Helvetica Neue Light"/>
                        </a:rPr>
                        <a:t>Anual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/>
                        <a:ea typeface="Times New Roman"/>
                        <a:cs typeface="Times New Roman"/>
                        <a:sym typeface="Helvetica Neue Ligh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Times New Roman"/>
                          <a:sym typeface="Helvetica Neue Light"/>
                        </a:rPr>
                        <a:t>Prótesis y Ortesis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Times New Roman"/>
                          <a:sym typeface="Helvetica Neue Light"/>
                        </a:rPr>
                        <a:t>URA</a:t>
                      </a:r>
                      <a:endParaRPr lang="es-CR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/>
                        <a:ea typeface="Times New Roman"/>
                        <a:cs typeface="Times New Roman"/>
                        <a:sym typeface="Helvetica Neue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6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/>
                        <a:ea typeface="Times New Roman"/>
                        <a:cs typeface="Times New Roman"/>
                        <a:sym typeface="Helvetica Neue Ligh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Times New Roman"/>
                          <a:sym typeface="Helvetica Neue Light"/>
                        </a:rPr>
                        <a:t>Terapia Física indicada por cualquier médico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Times New Roman"/>
                          <a:sym typeface="Helvetica Neue Light"/>
                        </a:rPr>
                        <a:t>(se excluyen los fisioterapeutas).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Times New Roman"/>
                          <a:sym typeface="Helvetica Neue Light"/>
                        </a:rPr>
                        <a:t> </a:t>
                      </a:r>
                      <a:r>
                        <a:rPr lang="es-E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Times New Roman"/>
                          <a:sym typeface="Helvetica Neue Light"/>
                        </a:rPr>
                        <a:t>$200 (Razonable de $40 por terapia)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6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/>
                        <a:ea typeface="Times New Roman"/>
                        <a:cs typeface="Times New Roman"/>
                        <a:sym typeface="Helvetica Neue Ligh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Times New Roman"/>
                          <a:sym typeface="Helvetica Neue Light"/>
                        </a:rPr>
                        <a:t>Inhaloterapia</a:t>
                      </a:r>
                      <a:endParaRPr lang="es-CR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/>
                        <a:ea typeface="Times New Roman"/>
                        <a:cs typeface="Times New Roman"/>
                        <a:sym typeface="Helvetica Neue Ligh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R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/>
                        <a:ea typeface="Times New Roman"/>
                        <a:cs typeface="Times New Roman"/>
                        <a:sym typeface="Helvetica Neue Light"/>
                      </a:endParaRPr>
                    </a:p>
                    <a:p>
                      <a:r>
                        <a:rPr lang="es-E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Times New Roman"/>
                          <a:sym typeface="Helvetica Neue Light"/>
                        </a:rPr>
                        <a:t> 50% del costo del aparato con límite máximo </a:t>
                      </a:r>
                    </a:p>
                    <a:p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Times New Roman"/>
                          <a:sym typeface="Helvetica Neue Light"/>
                        </a:rPr>
                        <a:t>de $ 75 anual. 	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87253817"/>
              </p:ext>
            </p:extLst>
          </p:nvPr>
        </p:nvGraphicFramePr>
        <p:xfrm>
          <a:off x="3985846" y="8357552"/>
          <a:ext cx="15325968" cy="614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AutoShape 4" descr="Equipo De La Fuente, Wiki, Wikimedia Commons imagen png - imagen  transparente descarga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6" name="AutoShape 7" descr="Blue Exclamation Mark Clip Art (Page 1) - Line.17QQ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2058" name="Picture 10" descr="Flechas Azules, Clipart De Flecha, Flechas Creativas, Las Flechas Se  Deslizan PNG y PSD para Descargar Gratis | Pngtre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t="30657" r="16590" b="30497"/>
          <a:stretch/>
        </p:blipFill>
        <p:spPr bwMode="auto">
          <a:xfrm>
            <a:off x="3502634" y="9448800"/>
            <a:ext cx="3016893" cy="17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6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5.png" descr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67" y="556119"/>
            <a:ext cx="1275362" cy="1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201"/>
          <p:cNvSpPr txBox="1"/>
          <p:nvPr/>
        </p:nvSpPr>
        <p:spPr>
          <a:xfrm>
            <a:off x="15593556" y="7286630"/>
            <a:ext cx="144328" cy="59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821529">
              <a:defRPr sz="2900" b="1">
                <a:solidFill>
                  <a:srgbClr val="1B406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457147"/>
              </p:ext>
            </p:extLst>
          </p:nvPr>
        </p:nvGraphicFramePr>
        <p:xfrm>
          <a:off x="5061881" y="1206638"/>
          <a:ext cx="13507473" cy="2364388"/>
        </p:xfrm>
        <a:graphic>
          <a:graphicData uri="http://schemas.openxmlformats.org/drawingml/2006/table">
            <a:tbl>
              <a:tblPr firstRow="1" firstCol="1" bandRow="1"/>
              <a:tblGrid>
                <a:gridCol w="8008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8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892">
                <a:tc gridSpan="2">
                  <a:txBody>
                    <a:bodyPr/>
                    <a:lstStyle/>
                    <a:p>
                      <a:pPr marL="685800" marR="0" indent="0" algn="ctr" defTabSz="82153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R" sz="3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"/>
                          <a:ea typeface="Calibri"/>
                          <a:cs typeface="Times New Roman"/>
                          <a:sym typeface="Helvetica Neue Light"/>
                        </a:rPr>
                        <a:t>Beneficios  Especiales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SIDA - Síndrome de Inmunodeficiencia Adquirida</a:t>
                      </a:r>
                      <a:endParaRPr lang="es-C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Límite máximo 15% de la suma asegurada:</a:t>
                      </a:r>
                      <a:r>
                        <a:rPr lang="es-CR" sz="2400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$7.500</a:t>
                      </a:r>
                      <a:endParaRPr lang="es-C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Zapatos Ortopédicos (Hasta los 6 años)</a:t>
                      </a:r>
                      <a:endParaRPr lang="es-C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Dos (2) pares al año</a:t>
                      </a:r>
                      <a:r>
                        <a:rPr lang="es-ES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hasta </a:t>
                      </a:r>
                      <a:r>
                        <a:rPr lang="es-CR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$60 por par</a:t>
                      </a:r>
                      <a:endParaRPr lang="es-CR" sz="2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788244052"/>
              </p:ext>
            </p:extLst>
          </p:nvPr>
        </p:nvGraphicFramePr>
        <p:xfrm>
          <a:off x="4149970" y="4805886"/>
          <a:ext cx="15325968" cy="614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0" descr="Flechas Azules, Clipart De Flecha, Flechas Creativas, Las Flechas Se  Deslizan PNG y PSD para Descargar Gratis | Pngtre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t="30657" r="16590" b="30497"/>
          <a:stretch/>
        </p:blipFill>
        <p:spPr bwMode="auto">
          <a:xfrm>
            <a:off x="4610997" y="5055180"/>
            <a:ext cx="3016893" cy="17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39631"/>
              </p:ext>
            </p:extLst>
          </p:nvPr>
        </p:nvGraphicFramePr>
        <p:xfrm>
          <a:off x="5061881" y="7369358"/>
          <a:ext cx="14414057" cy="1784046"/>
        </p:xfrm>
        <a:graphic>
          <a:graphicData uri="http://schemas.openxmlformats.org/drawingml/2006/table">
            <a:tbl>
              <a:tblPr firstRow="1" firstCol="1" bandRow="1"/>
              <a:tblGrid>
                <a:gridCol w="8313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Times New Roman"/>
                          <a:sym typeface="Helvetica Neue Light"/>
                        </a:rPr>
                        <a:t>Beneficios  Especiales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Times New Roman"/>
                          <a:sym typeface="Helvetica Neue Light"/>
                        </a:rPr>
                        <a:t>Salpingectomía</a:t>
                      </a: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Times New Roman"/>
                          <a:sym typeface="Helvetica Neue Light"/>
                        </a:rPr>
                        <a:t> (Solo titulares)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Times New Roman"/>
                          <a:sym typeface="Helvetica Neue Light"/>
                        </a:rPr>
                        <a:t> $500 Al Co-aseguro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Times New Roman"/>
                          <a:sym typeface="Helvetica Neue Light"/>
                        </a:rPr>
                        <a:t>Vasectomía (Solo titulares)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2153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Times New Roman"/>
                          <a:cs typeface="Times New Roman"/>
                          <a:sym typeface="Helvetica Neue Light"/>
                        </a:rPr>
                        <a:t>$250 Al Co-aseguro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10" descr="Flechas Azules, Clipart De Flecha, Flechas Creativas, Las Flechas Se  Deslizan PNG y PSD para Descargar Gratis | Pngtre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t="30657" r="16590" b="30497"/>
          <a:stretch/>
        </p:blipFill>
        <p:spPr bwMode="auto">
          <a:xfrm>
            <a:off x="4610994" y="10713990"/>
            <a:ext cx="3016893" cy="17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909478283"/>
              </p:ext>
            </p:extLst>
          </p:nvPr>
        </p:nvGraphicFramePr>
        <p:xfrm>
          <a:off x="4149970" y="9815620"/>
          <a:ext cx="15325968" cy="614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8744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1417</Words>
  <Application>Microsoft Office PowerPoint</Application>
  <PresentationFormat>Personalizado</PresentationFormat>
  <Paragraphs>345</Paragraphs>
  <Slides>35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52" baseType="lpstr">
      <vt:lpstr>Aileron</vt:lpstr>
      <vt:lpstr>Arial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MS Mincho</vt:lpstr>
      <vt:lpstr>Myriad Pro</vt:lpstr>
      <vt:lpstr>Poppins</vt:lpstr>
      <vt:lpstr>Saira Condensed</vt:lpstr>
      <vt:lpstr>Times New Roman</vt:lpstr>
      <vt:lpstr>Wingdings</vt:lpstr>
      <vt:lpstr>White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Consultas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Ballestero Machado</dc:creator>
  <cp:lastModifiedBy>Esteban Ulate</cp:lastModifiedBy>
  <cp:revision>291</cp:revision>
  <dcterms:modified xsi:type="dcterms:W3CDTF">2023-04-23T01:45:34Z</dcterms:modified>
</cp:coreProperties>
</file>